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  <p:sldMasterId id="2147483717" r:id="rId2"/>
    <p:sldMasterId id="2147483701" r:id="rId3"/>
    <p:sldMasterId id="2147483713" r:id="rId4"/>
    <p:sldMasterId id="2147483725" r:id="rId5"/>
    <p:sldMasterId id="2147483728" r:id="rId6"/>
  </p:sldMasterIdLst>
  <p:notesMasterIdLst>
    <p:notesMasterId r:id="rId38"/>
  </p:notesMasterIdLst>
  <p:handoutMasterIdLst>
    <p:handoutMasterId r:id="rId39"/>
  </p:handoutMasterIdLst>
  <p:sldIdLst>
    <p:sldId id="272" r:id="rId7"/>
    <p:sldId id="274" r:id="rId8"/>
    <p:sldId id="276" r:id="rId9"/>
    <p:sldId id="275" r:id="rId10"/>
    <p:sldId id="278" r:id="rId11"/>
    <p:sldId id="299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10" r:id="rId22"/>
    <p:sldId id="305" r:id="rId23"/>
    <p:sldId id="300" r:id="rId24"/>
    <p:sldId id="288" r:id="rId25"/>
    <p:sldId id="289" r:id="rId26"/>
    <p:sldId id="291" r:id="rId27"/>
    <p:sldId id="301" r:id="rId28"/>
    <p:sldId id="292" r:id="rId29"/>
    <p:sldId id="293" r:id="rId30"/>
    <p:sldId id="302" r:id="rId31"/>
    <p:sldId id="295" r:id="rId32"/>
    <p:sldId id="296" r:id="rId33"/>
    <p:sldId id="297" r:id="rId34"/>
    <p:sldId id="309" r:id="rId35"/>
    <p:sldId id="306" r:id="rId36"/>
    <p:sldId id="298" r:id="rId37"/>
  </p:sldIdLst>
  <p:sldSz cx="10691813" cy="7559675"/>
  <p:notesSz cx="6797675" cy="9926638"/>
  <p:embeddedFontLst>
    <p:embeddedFont>
      <p:font typeface="Bauhaus 93" panose="04030905020B02020C02" pitchFamily="82" charset="0"/>
      <p:regular r:id="rId40"/>
    </p:embeddedFont>
    <p:embeddedFont>
      <p:font typeface="Cambria Math" panose="02040503050406030204" pitchFamily="18" charset="0"/>
      <p:regular r:id="rId41"/>
    </p:embeddedFont>
    <p:embeddedFont>
      <p:font typeface="KoPubWorld돋움체 Bold" panose="00000800000000000000" pitchFamily="2" charset="-127"/>
      <p:bold r:id="rId42"/>
    </p:embeddedFont>
    <p:embeddedFont>
      <p:font typeface="KoPubWorld돋움체 Medium" panose="00000600000000000000" pitchFamily="2" charset="-127"/>
      <p:regular r:id="rId43"/>
    </p:embeddedFont>
    <p:embeddedFont>
      <p:font typeface="KoPub돋움체 Bold" panose="00000800000000000000" pitchFamily="2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8" userDrawn="1">
          <p15:clr>
            <a:srgbClr val="A4A3A4"/>
          </p15:clr>
        </p15:guide>
        <p15:guide id="3" orient="horz" pos="4422" userDrawn="1">
          <p15:clr>
            <a:srgbClr val="A4A3A4"/>
          </p15:clr>
        </p15:guide>
        <p15:guide id="4" pos="283" userDrawn="1">
          <p15:clr>
            <a:srgbClr val="A4A3A4"/>
          </p15:clr>
        </p15:guide>
        <p15:guide id="5" pos="6452" userDrawn="1">
          <p15:clr>
            <a:srgbClr val="A4A3A4"/>
          </p15:clr>
        </p15:guide>
        <p15:guide id="6" orient="horz" pos="14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B9"/>
    <a:srgbClr val="1F2C37"/>
    <a:srgbClr val="203F50"/>
    <a:srgbClr val="1D181C"/>
    <a:srgbClr val="0C8FF5"/>
    <a:srgbClr val="4D5E6E"/>
    <a:srgbClr val="EA5908"/>
    <a:srgbClr val="FFC000"/>
    <a:srgbClr val="002E7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9" autoAdjust="0"/>
    <p:restoredTop sz="94608" autoAdjust="0"/>
  </p:normalViewPr>
  <p:slideViewPr>
    <p:cSldViewPr snapToGrid="0">
      <p:cViewPr varScale="1">
        <p:scale>
          <a:sx n="94" d="100"/>
          <a:sy n="94" d="100"/>
        </p:scale>
        <p:origin x="2238" y="84"/>
      </p:cViewPr>
      <p:guideLst>
        <p:guide pos="3368"/>
        <p:guide orient="horz" pos="4422"/>
        <p:guide pos="283"/>
        <p:guide pos="6452"/>
        <p:guide orient="horz" pos="1406"/>
      </p:guideLst>
    </p:cSldViewPr>
  </p:slideViewPr>
  <p:outlineViewPr>
    <p:cViewPr>
      <p:scale>
        <a:sx n="33" d="100"/>
        <a:sy n="33" d="100"/>
      </p:scale>
      <p:origin x="0" y="-57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68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AC747-F310-439E-97FC-27BC9B312884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2025-02-17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FA880-278D-4E72-A839-D0020C48DBB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511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7E4BB75-19F6-4E0C-B627-7D2BF1C7B8C6}" type="datetimeFigureOut">
              <a:rPr lang="ko-KR" altLang="en-US" smtClean="0"/>
              <a:pPr/>
              <a:t>2025-02-17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0546F-875C-407D-B944-11FBF547E7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0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2873" rtl="0" eaLnBrk="1" latinLnBrk="1" hangingPunct="1">
      <a:defRPr sz="1369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521437" algn="l" defTabSz="1042873" rtl="0" eaLnBrk="1" latinLnBrk="1" hangingPunct="1">
      <a:defRPr sz="1369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042873" algn="l" defTabSz="1042873" rtl="0" eaLnBrk="1" latinLnBrk="1" hangingPunct="1">
      <a:defRPr sz="1369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564310" algn="l" defTabSz="1042873" rtl="0" eaLnBrk="1" latinLnBrk="1" hangingPunct="1">
      <a:defRPr sz="1369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085746" algn="l" defTabSz="1042873" rtl="0" eaLnBrk="1" latinLnBrk="1" hangingPunct="1">
      <a:defRPr sz="1369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60718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5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42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527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92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372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6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503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6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89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2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78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10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206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668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871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880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282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D3CC-ABF9-5FB8-73EB-4D8358B0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98110A-DFF7-9E12-968A-5941BDBF7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1452BB-92A2-64C1-13E3-90C3552AD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BA5CA-511F-705A-ED8A-A31CB39F55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55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B1DE-58B0-4D88-1618-0391900A7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395492-286D-9E81-A7DC-CABA7FE43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942181-D9A9-6FD1-337C-2613240E4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DB363-290F-18C5-2049-5563938FC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55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7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01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0546F-875C-407D-B944-11FBF547E7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44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2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/>
          <a:lstStyle/>
          <a:p>
            <a:fld id="{88630F18-4292-4F02-A03D-68900D463E1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46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8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22D2-5706-41A6-AEED-091262DC436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394E6-15EB-4DF5-88BA-92FADDB5B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6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50C1404C-1B9D-437E-BF85-D8459460FAC1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A0625-9DC7-4223-84DD-3EA93E440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4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5577D40-D23F-4E08-AFDF-DB1A1DEF5EF0}" type="datetime1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1EA1F96A-1720-4ABA-A93B-AA994E673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5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06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51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675" y="1236663"/>
            <a:ext cx="8018463" cy="26320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675" y="3970338"/>
            <a:ext cx="8018463" cy="1825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A2F3AB88-F857-4AF0-80FB-BBF10340FD30}" type="datetime1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CBA5B775-E841-4D5D-ADB4-51B0096144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9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2F9282A8-C2CD-4A23-840C-CD99B682BF60}" type="datetime1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1EA1F96A-1720-4ABA-A93B-AA994E673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5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5404-48F9-40C8-B20C-8012A70B0CF5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E64A1-BBF6-4B7F-8A39-E7F1952DA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0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4295" y="234549"/>
            <a:ext cx="9221787" cy="60882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5404-48F9-40C8-B20C-8012A70B0CF5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E64A1-BBF6-4B7F-8A39-E7F1952DA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5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2"/>
          <p:cNvSpPr txBox="1">
            <a:spLocks/>
          </p:cNvSpPr>
          <p:nvPr userDrawn="1"/>
        </p:nvSpPr>
        <p:spPr>
          <a:xfrm>
            <a:off x="8286750" y="7225516"/>
            <a:ext cx="2405063" cy="4016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37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B0420F9-2CD0-4ED1-8792-E038DDAF36A6}" type="slidenum"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‹#›</a:t>
            </a:fld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b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20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1" y="3174"/>
            <a:ext cx="10687050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A0625-9DC7-4223-84DD-3EA93E440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22" y="157039"/>
            <a:ext cx="821284" cy="37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66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" y="0"/>
            <a:ext cx="10690338" cy="75596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432" y="2278803"/>
            <a:ext cx="821284" cy="37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79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75404-48F9-40C8-B20C-8012A70B0CF5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E64A1-BBF6-4B7F-8A39-E7F1952DAE3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97" y="-1"/>
            <a:ext cx="10659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2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22D2-5706-41A6-AEED-091262DC436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394E6-15EB-4DF5-88BA-92FADDB5B93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0691813" cy="75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6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microsoft.com/office/2007/relationships/hdphoto" Target="../media/hdphoto3.wdp"/><Relationship Id="rId5" Type="http://schemas.openxmlformats.org/officeDocument/2006/relationships/image" Target="../media/image21.jpeg"/><Relationship Id="rId10" Type="http://schemas.openxmlformats.org/officeDocument/2006/relationships/image" Target="../media/image24.png"/><Relationship Id="rId4" Type="http://schemas.openxmlformats.org/officeDocument/2006/relationships/image" Target="../media/image20.jpe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uters.com/article/technology/deep-in-the-pentagon-a-secret-ai-program-to-find-hidden-nuclear-missiles-idUSKCN1J114J" TargetMode="External"/><Relationship Id="rId3" Type="http://schemas.openxmlformats.org/officeDocument/2006/relationships/hyperlink" Target="https://www.joongang.co.kr/article/25305826" TargetMode="External"/><Relationship Id="rId7" Type="http://schemas.openxmlformats.org/officeDocument/2006/relationships/hyperlink" Target="https://www.kci.go.kr/kciportal/landing/article.kci?arti_id=ART002399277" TargetMode="External"/><Relationship Id="rId12" Type="http://schemas.openxmlformats.org/officeDocument/2006/relationships/hyperlink" Target="https://arxiv.org/abs/2404.08068" TargetMode="External"/><Relationship Id="rId2" Type="http://schemas.openxmlformats.org/officeDocument/2006/relationships/hyperlink" Target="https://www.spnews.co.kr/news/articleView.html?idxno=8065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space.lib.cranfield.ac.uk/server/api/core/bitstreams/91ed9394-5ddc-42ce-9774-999c03223547/content" TargetMode="External"/><Relationship Id="rId11" Type="http://schemas.openxmlformats.org/officeDocument/2006/relationships/hyperlink" Target="https://www.mdpi.com/1424-8220/20/18/5133" TargetMode="External"/><Relationship Id="rId5" Type="http://schemas.openxmlformats.org/officeDocument/2006/relationships/hyperlink" Target="https://www.chosun.com/site/data/html_dir/2018/06/07/2018060700372.html" TargetMode="External"/><Relationship Id="rId10" Type="http://schemas.openxmlformats.org/officeDocument/2006/relationships/hyperlink" Target="https://cdn.aaai.org/ojs/4998/4998-13-8061-1-10-20190709.pdf" TargetMode="External"/><Relationship Id="rId4" Type="http://schemas.openxmlformats.org/officeDocument/2006/relationships/hyperlink" Target="https://www.spnews.co.kr/news/articleView.html?idxno=65885" TargetMode="External"/><Relationship Id="rId9" Type="http://schemas.openxmlformats.org/officeDocument/2006/relationships/hyperlink" Target="https://www.defenseone.com/technology/2015/01/can-you-have-transparent-spy-agency/103554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9177F8-C547-475B-AEF2-5954A680478E}"/>
              </a:ext>
            </a:extLst>
          </p:cNvPr>
          <p:cNvSpPr/>
          <p:nvPr/>
        </p:nvSpPr>
        <p:spPr>
          <a:xfrm>
            <a:off x="228600" y="1435119"/>
            <a:ext cx="6896100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1067745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u="none" strike="noStrike" kern="0" cap="none" spc="-7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위성데이터의 군사적 활용을 위한 </a:t>
            </a:r>
            <a:endParaRPr kumimoji="0" lang="en-US" altLang="ko-KR" sz="3600" b="1" u="none" strike="noStrike" kern="0" cap="none" spc="-7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r" defTabSz="1067745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연구 과제 제안</a:t>
            </a:r>
            <a:endParaRPr kumimoji="0" lang="ko-KR" altLang="en-US" sz="3600" b="1" u="none" strike="noStrike" kern="0" cap="none" spc="-7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5479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777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필요성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한반도의 특성을 고려한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AI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기반 고도 추정 기술 개발 및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DEM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최신화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위성을 활용한 고도 측정 기술은 넓은 지역을 효율적으로 관측할 수 있으나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지형이 복잡한 지역에서 정확도가 떨어지며 원 자료를 가공하여 고도를 추출하는데 시간과 비용이 많이 든다는 문제점이 있음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산악지형이 많고 도시화가 집중된 한반도의 특성을 고려하고 지속적인 감시를 위한 신속한 고도 추정 기술을 개발하고 이를 기반으로 한반도 주요 요충지의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최신화 할 필요가 있음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4730279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기대효과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5190876"/>
            <a:ext cx="917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핵실험 및 대규모 공사 탐지 기술의 기반을 확보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군사 전략 수립 및 도심 시뮬레이션에 사용될 수 있는 자료 확보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 지형특성에 최적화된 독자적 정찰 역량 확보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연구 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한반도의 특성을 고려한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AI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기반 고도 추정 기술 개발 및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DEM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최신화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위성자료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(Sentinel-1)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광학 위성 자료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(Sentinel-2)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시계열을 사용하여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10m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 해상도의 건물 높이를 추정하는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알고리즘에 대한 연구가 있음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해당기술은 네덜란드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도시에서 진행된 연구에서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3.7 m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RMSE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오차를 보여줬으며 고층 건물이 더 밀집된 한반도의 주요 도심 및 산간지형에 특화하여 이용 할 수 있을 것으로 생각됨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7F52F-F86E-3C69-FB05-BF4856FB22E1}"/>
              </a:ext>
            </a:extLst>
          </p:cNvPr>
          <p:cNvSpPr txBox="1"/>
          <p:nvPr/>
        </p:nvSpPr>
        <p:spPr>
          <a:xfrm>
            <a:off x="1675127" y="6793718"/>
            <a:ext cx="72888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자료를 이용한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고도탐지 알고리즘 모식도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Picture 2" descr="Flood Sites">
            <a:extLst>
              <a:ext uri="{FF2B5EF4-FFF2-40B4-BE49-F238E27FC236}">
                <a16:creationId xmlns:a16="http://schemas.microsoft.com/office/drawing/2014/main" id="{859F2046-0DE7-F326-AD81-DD11DA79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187" y="4358009"/>
            <a:ext cx="6431338" cy="242626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E11C72-A5B1-0436-4F02-87CB20D4ED2F}"/>
              </a:ext>
            </a:extLst>
          </p:cNvPr>
          <p:cNvSpPr txBox="1"/>
          <p:nvPr/>
        </p:nvSpPr>
        <p:spPr>
          <a:xfrm>
            <a:off x="1566708" y="7218658"/>
            <a:ext cx="87202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A. </a:t>
            </a:r>
            <a:r>
              <a:rPr lang="en-US" altLang="ko-KR" sz="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Nascetti</a:t>
            </a:r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R. Yadav and Y. Ban, "A CNN Regression Model to Estimate Buildings Height Maps Using Sentinel-1 SAR and Sentinel-2 MSI Time Series," </a:t>
            </a:r>
            <a:r>
              <a:rPr lang="en-US" altLang="ko-KR" sz="800" b="0" i="1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IGARSS 2023</a:t>
            </a:r>
            <a:endParaRPr lang="ko-KR" altLang="en-US" sz="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3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F3100E4-9887-1DE2-E763-FBC88A82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229" y="4929539"/>
            <a:ext cx="2603296" cy="192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수행 내용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한반도의 특성을 고려한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AI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기반 고도 추정 기술 개발 및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DEM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최신화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위성을 통해 제작된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실측된 한반도 지형자료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 추가</a:t>
            </a:r>
            <a:endParaRPr lang="en-US" altLang="ko-KR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모서리가 둥근 직사각형 16">
            <a:extLst>
              <a:ext uri="{FF2B5EF4-FFF2-40B4-BE49-F238E27FC236}">
                <a16:creationId xmlns:a16="http://schemas.microsoft.com/office/drawing/2014/main" id="{79914271-1A02-04F5-740E-E29FF3DB11D6}"/>
              </a:ext>
            </a:extLst>
          </p:cNvPr>
          <p:cNvSpPr/>
          <p:nvPr/>
        </p:nvSpPr>
        <p:spPr>
          <a:xfrm>
            <a:off x="772923" y="6005007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b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검증용 실측 건물 고도 데이터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7FACE18-7E6C-DF08-26B2-C9E435AEE9AC}"/>
              </a:ext>
            </a:extLst>
          </p:cNvPr>
          <p:cNvSpPr/>
          <p:nvPr/>
        </p:nvSpPr>
        <p:spPr>
          <a:xfrm>
            <a:off x="772923" y="4966990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SAR/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광학 위성 데이터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58143-012E-6639-44EC-069A4BA4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2" y="4649688"/>
            <a:ext cx="628320" cy="634604"/>
          </a:xfrm>
          <a:prstGeom prst="rect">
            <a:avLst/>
          </a:prstGeom>
        </p:spPr>
      </p:pic>
      <p:sp>
        <p:nvSpPr>
          <p:cNvPr id="7" name="자유형: 도형 31">
            <a:extLst>
              <a:ext uri="{FF2B5EF4-FFF2-40B4-BE49-F238E27FC236}">
                <a16:creationId xmlns:a16="http://schemas.microsoft.com/office/drawing/2014/main" id="{5D3FC93C-42E2-8805-D911-2EC2A3A7FA22}"/>
              </a:ext>
            </a:extLst>
          </p:cNvPr>
          <p:cNvSpPr/>
          <p:nvPr/>
        </p:nvSpPr>
        <p:spPr>
          <a:xfrm>
            <a:off x="3495486" y="571824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EDF4A1-E4F9-60CB-8EAD-DBC50AE95AF7}"/>
              </a:ext>
            </a:extLst>
          </p:cNvPr>
          <p:cNvSpPr/>
          <p:nvPr/>
        </p:nvSpPr>
        <p:spPr>
          <a:xfrm>
            <a:off x="77292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BAA8F7-E7C3-78F6-2194-622EEDC9786E}"/>
              </a:ext>
            </a:extLst>
          </p:cNvPr>
          <p:cNvSpPr/>
          <p:nvPr/>
        </p:nvSpPr>
        <p:spPr>
          <a:xfrm>
            <a:off x="410667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고도추정 </a:t>
            </a:r>
            <a:r>
              <a:rPr lang="en-US" altLang="ko-KR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모델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29ADE9-71FB-B3A4-F15C-D7B2F7C2DC79}"/>
              </a:ext>
            </a:extLst>
          </p:cNvPr>
          <p:cNvSpPr/>
          <p:nvPr/>
        </p:nvSpPr>
        <p:spPr>
          <a:xfrm>
            <a:off x="7392798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</a:p>
        </p:txBody>
      </p:sp>
      <p:sp>
        <p:nvSpPr>
          <p:cNvPr id="17" name="자유형: 도형 31">
            <a:extLst>
              <a:ext uri="{FF2B5EF4-FFF2-40B4-BE49-F238E27FC236}">
                <a16:creationId xmlns:a16="http://schemas.microsoft.com/office/drawing/2014/main" id="{EDC539E9-0717-2013-4B4A-71D383BA322D}"/>
              </a:ext>
            </a:extLst>
          </p:cNvPr>
          <p:cNvSpPr/>
          <p:nvPr/>
        </p:nvSpPr>
        <p:spPr>
          <a:xfrm>
            <a:off x="6734702" y="571824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27">
            <a:extLst>
              <a:ext uri="{FF2B5EF4-FFF2-40B4-BE49-F238E27FC236}">
                <a16:creationId xmlns:a16="http://schemas.microsoft.com/office/drawing/2014/main" id="{55A85900-41F5-F210-D9D2-0717C9E714CC}"/>
              </a:ext>
            </a:extLst>
          </p:cNvPr>
          <p:cNvSpPr/>
          <p:nvPr/>
        </p:nvSpPr>
        <p:spPr>
          <a:xfrm>
            <a:off x="4049701" y="5097166"/>
            <a:ext cx="2461080" cy="1499787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 자료 노이즈 제거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광학위성 구름제거 이미지 생성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기반 모델 학습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F16F5E-C477-E1F7-7B32-312284BE25C1}"/>
              </a:ext>
            </a:extLst>
          </p:cNvPr>
          <p:cNvSpPr txBox="1"/>
          <p:nvPr/>
        </p:nvSpPr>
        <p:spPr>
          <a:xfrm>
            <a:off x="7018635" y="6813638"/>
            <a:ext cx="315243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고도 추정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모델 예시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E685E66-255F-D63B-791B-C463DCBC3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12" y="5816070"/>
            <a:ext cx="628320" cy="3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77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777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필요성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3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 지역 대규모 지형변화 자동탐지 체계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북한은 핵실험과 갱도 건설 같은 대규모 건설 활동을 은밀히 진행하고 있다고 알려져 있으며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이러한 변화가 발생하는 지점을 빠르게 추출하고 분석하여 결정자들에게 신속한 정보를 제공하기 위해 위성 이미지를 지속적으로 모니터링 할 필요가 있음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위성은 지속적으로 대량의 데이터를 생성하며 이를 수동적으로 분석하는 것은 실전성이 떨어진다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이용하여 감시 및 변화 탐지 과정을 자동화할 필요가 있음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4730279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기대효과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5190876"/>
            <a:ext cx="9170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핵실험 및 군사적 위협을 준 실시간으로 감시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모델을 활용함 으로서 감시의 정확도 및 신속성 향상 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감시에 사용되는 인력을 줄임으로서 인력의 효율적인 배치 가능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연구배경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3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 지역 대규모 지형변화 자동탐지 체계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핵실험에 대한 주변 환경의 변화와 그것을 바탕으로 한 핵실험 탐지에 대한 연구는  여러 차례 진행된 바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광학위성 자료를 이용하여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탐지 알고리즘 기반으로 지현변화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산사태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탐지하는 연구가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7D8DE-D6A9-4C6C-B549-4E8F8A6BFFB1}"/>
              </a:ext>
            </a:extLst>
          </p:cNvPr>
          <p:cNvSpPr txBox="1"/>
          <p:nvPr/>
        </p:nvSpPr>
        <p:spPr>
          <a:xfrm>
            <a:off x="1411578" y="6389998"/>
            <a:ext cx="36842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인공위성 자료와 지진파를 분석해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추정한 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핵실험 위치와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만탑산의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지형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352893-A971-A6FE-1A1F-DA5FF4EEF51E}"/>
              </a:ext>
            </a:extLst>
          </p:cNvPr>
          <p:cNvGrpSpPr/>
          <p:nvPr/>
        </p:nvGrpSpPr>
        <p:grpSpPr>
          <a:xfrm>
            <a:off x="1531978" y="3629741"/>
            <a:ext cx="7569169" cy="2693761"/>
            <a:chOff x="787416" y="3363041"/>
            <a:chExt cx="7569169" cy="269376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17D78E2-A69E-1F91-E74F-B4AD948BEC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41"/>
            <a:stretch/>
          </p:blipFill>
          <p:spPr bwMode="auto">
            <a:xfrm>
              <a:off x="787416" y="3363041"/>
              <a:ext cx="3508515" cy="269280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_x299146576">
              <a:extLst>
                <a:ext uri="{FF2B5EF4-FFF2-40B4-BE49-F238E27FC236}">
                  <a16:creationId xmlns:a16="http://schemas.microsoft.com/office/drawing/2014/main" id="{64694626-C8DE-625D-48E5-F1CD5D67D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234" y="3364002"/>
              <a:ext cx="4005351" cy="269280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29D51-8BB7-0C7C-5D26-04434144041B}"/>
              </a:ext>
            </a:extLst>
          </p:cNvPr>
          <p:cNvSpPr txBox="1"/>
          <p:nvPr/>
        </p:nvSpPr>
        <p:spPr>
          <a:xfrm>
            <a:off x="5329938" y="7038061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Jiang, W.; Xi, J.; Li, Z.; Zang, M.; Chen, B.; Zhang, C.; Liu, Z.; Gao, S.; Zhu, W. Deep Learning for Landslide Detection and Segmentation in High-Resolution Optical Images along the Sichuan-Tibet Transportation Corridor. </a:t>
            </a:r>
            <a:r>
              <a:rPr lang="en-US" altLang="ko-KR" sz="700" b="0" i="1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Remote Sens.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  <a:r>
              <a:rPr lang="en-US" altLang="ko-KR" sz="700" b="1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en-US" altLang="ko-KR" sz="700" b="0" i="1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5490.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D48A18-DF3C-F1D7-7578-4820F3E9B815}"/>
              </a:ext>
            </a:extLst>
          </p:cNvPr>
          <p:cNvSpPr txBox="1"/>
          <p:nvPr/>
        </p:nvSpPr>
        <p:spPr>
          <a:xfrm>
            <a:off x="430393" y="7038061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Teng Wang </a:t>
            </a:r>
            <a:r>
              <a:rPr lang="en-US" altLang="ko-KR" sz="700" b="0" i="1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et al.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The rise, collapse, and compaction of Mt. </a:t>
            </a:r>
            <a:r>
              <a:rPr lang="en-US" altLang="ko-KR" sz="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Mantap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from the 3 September 2017 North Korean nuclear test.</a:t>
            </a:r>
            <a:r>
              <a:rPr lang="en-US" altLang="ko-KR" sz="700" b="0" i="1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Science</a:t>
            </a:r>
            <a:r>
              <a:rPr lang="en-US" altLang="ko-KR" sz="700" b="1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361</a:t>
            </a:r>
            <a:r>
              <a:rPr lang="en-US" altLang="ko-KR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,166-170(2018).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7D8DE-D6A9-4C6C-B549-4E8F8A6BFFB1}"/>
              </a:ext>
            </a:extLst>
          </p:cNvPr>
          <p:cNvSpPr txBox="1"/>
          <p:nvPr/>
        </p:nvSpPr>
        <p:spPr>
          <a:xfrm>
            <a:off x="5419936" y="6389998"/>
            <a:ext cx="335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광학위성자료와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객체탐지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활용한 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산사태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감지 기술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연구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8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수행내용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3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 지역 대규모 지형변화 자동탐지 체계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 북 핵실험의 위성 및 지형 고도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대규모 지형 변화사례의 위성 및 지형 고도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 추가</a:t>
            </a:r>
            <a:endParaRPr lang="en-US" altLang="ko-KR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모서리가 둥근 직사각형 16">
            <a:extLst>
              <a:ext uri="{FF2B5EF4-FFF2-40B4-BE49-F238E27FC236}">
                <a16:creationId xmlns:a16="http://schemas.microsoft.com/office/drawing/2014/main" id="{9344B426-F888-4FD9-A722-3B923462FC4D}"/>
              </a:ext>
            </a:extLst>
          </p:cNvPr>
          <p:cNvSpPr/>
          <p:nvPr/>
        </p:nvSpPr>
        <p:spPr>
          <a:xfrm>
            <a:off x="772923" y="6005007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 지형 변화 사례 관련</a:t>
            </a:r>
            <a:b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자료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C3FBE63-2E59-9936-330A-9F5A02EBFADC}"/>
              </a:ext>
            </a:extLst>
          </p:cNvPr>
          <p:cNvSpPr/>
          <p:nvPr/>
        </p:nvSpPr>
        <p:spPr>
          <a:xfrm>
            <a:off x="772923" y="4966990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SAR/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광학 위성 데이터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65D20-3993-4B27-00FF-7FF1A3BE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2" y="4649688"/>
            <a:ext cx="628320" cy="634604"/>
          </a:xfrm>
          <a:prstGeom prst="rect">
            <a:avLst/>
          </a:prstGeom>
        </p:spPr>
      </p:pic>
      <p:sp>
        <p:nvSpPr>
          <p:cNvPr id="6" name="자유형: 도형 31">
            <a:extLst>
              <a:ext uri="{FF2B5EF4-FFF2-40B4-BE49-F238E27FC236}">
                <a16:creationId xmlns:a16="http://schemas.microsoft.com/office/drawing/2014/main" id="{063A881E-213B-5FA8-7E5A-E385B7A299A6}"/>
              </a:ext>
            </a:extLst>
          </p:cNvPr>
          <p:cNvSpPr/>
          <p:nvPr/>
        </p:nvSpPr>
        <p:spPr>
          <a:xfrm>
            <a:off x="3440552" y="5715829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1B346-7C31-DEB8-2F42-7795CCE726D5}"/>
              </a:ext>
            </a:extLst>
          </p:cNvPr>
          <p:cNvSpPr/>
          <p:nvPr/>
        </p:nvSpPr>
        <p:spPr>
          <a:xfrm>
            <a:off x="77292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23704B-E538-43B3-4A0C-78CA15209C8D}"/>
              </a:ext>
            </a:extLst>
          </p:cNvPr>
          <p:cNvSpPr/>
          <p:nvPr/>
        </p:nvSpPr>
        <p:spPr>
          <a:xfrm>
            <a:off x="410667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지형변화 탐지 </a:t>
            </a:r>
            <a:r>
              <a:rPr lang="en-US" altLang="ko-KR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D27A99-D23E-E0A8-4B2B-6CEF0DFB9E9C}"/>
              </a:ext>
            </a:extLst>
          </p:cNvPr>
          <p:cNvSpPr/>
          <p:nvPr/>
        </p:nvSpPr>
        <p:spPr>
          <a:xfrm>
            <a:off x="7392798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자동화 시스템 구축</a:t>
            </a:r>
          </a:p>
        </p:txBody>
      </p:sp>
      <p:sp>
        <p:nvSpPr>
          <p:cNvPr id="13" name="자유형: 도형 31">
            <a:extLst>
              <a:ext uri="{FF2B5EF4-FFF2-40B4-BE49-F238E27FC236}">
                <a16:creationId xmlns:a16="http://schemas.microsoft.com/office/drawing/2014/main" id="{EC82BCE7-06F7-7382-8BDA-416337F79103}"/>
              </a:ext>
            </a:extLst>
          </p:cNvPr>
          <p:cNvSpPr/>
          <p:nvPr/>
        </p:nvSpPr>
        <p:spPr>
          <a:xfrm>
            <a:off x="6734702" y="5715829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09A3A-FA68-C0D9-509F-A4A86E3027AF}"/>
              </a:ext>
            </a:extLst>
          </p:cNvPr>
          <p:cNvSpPr txBox="1"/>
          <p:nvPr/>
        </p:nvSpPr>
        <p:spPr>
          <a:xfrm>
            <a:off x="7018635" y="6813638"/>
            <a:ext cx="315243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지형 변화 탐지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예시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601B032-F0C1-6FE6-9D67-0FCD2FF9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0" y="5824416"/>
            <a:ext cx="509945" cy="3539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4E3FEE-F151-38C0-E7AE-64072050C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229" y="4925956"/>
            <a:ext cx="2603296" cy="19277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686637B-D97B-55E4-735E-CEBF3E873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679" y="5112290"/>
            <a:ext cx="2414862" cy="14242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0C6A62-6C2F-4CA6-32CD-4D2D75857D7A}"/>
              </a:ext>
            </a:extLst>
          </p:cNvPr>
          <p:cNvSpPr txBox="1"/>
          <p:nvPr/>
        </p:nvSpPr>
        <p:spPr>
          <a:xfrm>
            <a:off x="3770483" y="6813638"/>
            <a:ext cx="315243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이미지 기반 객체 탐지 모델 구조 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83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3BC0E-1A01-026F-50C8-E50816FE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19A1F-F5E4-6FDC-51CE-2CE033E6E94A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1C39F-1B3C-1EFB-4633-2925955163A1}"/>
              </a:ext>
            </a:extLst>
          </p:cNvPr>
          <p:cNvSpPr txBox="1"/>
          <p:nvPr/>
        </p:nvSpPr>
        <p:spPr>
          <a:xfrm>
            <a:off x="78157" y="1067289"/>
            <a:ext cx="843722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최종 산출물</a:t>
            </a:r>
            <a:endParaRPr lang="en-US" altLang="ko-KR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BFA4-818B-5DDE-B307-F360D5404CC9}"/>
              </a:ext>
            </a:extLst>
          </p:cNvPr>
          <p:cNvSpPr txBox="1"/>
          <p:nvPr/>
        </p:nvSpPr>
        <p:spPr>
          <a:xfrm>
            <a:off x="636060" y="1825154"/>
            <a:ext cx="255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기존 지형고도 감시 시스템</a:t>
            </a:r>
          </a:p>
        </p:txBody>
      </p:sp>
      <p:sp>
        <p:nvSpPr>
          <p:cNvPr id="7" name="사각형: 둥근 모서리 56">
            <a:extLst>
              <a:ext uri="{FF2B5EF4-FFF2-40B4-BE49-F238E27FC236}">
                <a16:creationId xmlns:a16="http://schemas.microsoft.com/office/drawing/2014/main" id="{4D8E0281-DBBF-FA0E-9BD7-E3334E4470B5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5F2BB-D343-F5A0-E728-E1CE0ED703EF}"/>
              </a:ext>
            </a:extLst>
          </p:cNvPr>
          <p:cNvSpPr txBox="1"/>
          <p:nvPr/>
        </p:nvSpPr>
        <p:spPr>
          <a:xfrm>
            <a:off x="449263" y="6240745"/>
            <a:ext cx="4033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데이터 수집 비용 및 복잡한 처리과정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인력 투입을 통한 감시가 필요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이로 인해 지속적인 업데이트가 어려움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5BF147-1641-6F1B-9547-0F5FABE02DEE}"/>
              </a:ext>
            </a:extLst>
          </p:cNvPr>
          <p:cNvSpPr txBox="1"/>
          <p:nvPr/>
        </p:nvSpPr>
        <p:spPr>
          <a:xfrm>
            <a:off x="5509023" y="1825154"/>
            <a:ext cx="234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AI</a:t>
            </a: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기반 고도 감시 시스템</a:t>
            </a:r>
          </a:p>
        </p:txBody>
      </p:sp>
      <p:sp>
        <p:nvSpPr>
          <p:cNvPr id="18" name="사각형: 둥근 모서리 56">
            <a:extLst>
              <a:ext uri="{FF2B5EF4-FFF2-40B4-BE49-F238E27FC236}">
                <a16:creationId xmlns:a16="http://schemas.microsoft.com/office/drawing/2014/main" id="{A5BC2472-B510-BAF6-8AF3-0A783EE2031C}"/>
              </a:ext>
            </a:extLst>
          </p:cNvPr>
          <p:cNvSpPr/>
          <p:nvPr/>
        </p:nvSpPr>
        <p:spPr>
          <a:xfrm>
            <a:off x="5314743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CC5B8A-D77C-1BEC-EC54-2E081346E462}"/>
              </a:ext>
            </a:extLst>
          </p:cNvPr>
          <p:cNvSpPr txBox="1"/>
          <p:nvPr/>
        </p:nvSpPr>
        <p:spPr>
          <a:xfrm>
            <a:off x="5351230" y="6240745"/>
            <a:ext cx="4544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시공간적 변화를 반영하며 적은 비용으로 분석가능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기반으로 자동화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모니터링 및 변화 감지에 유용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94C5796-B815-8A86-4BB0-5983773DDF6E}"/>
              </a:ext>
            </a:extLst>
          </p:cNvPr>
          <p:cNvGrpSpPr/>
          <p:nvPr/>
        </p:nvGrpSpPr>
        <p:grpSpPr>
          <a:xfrm>
            <a:off x="449263" y="2232025"/>
            <a:ext cx="4623801" cy="3988350"/>
            <a:chOff x="449263" y="2232025"/>
            <a:chExt cx="4623801" cy="39883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0FA340-B23D-A9F9-B66E-9A0AD66CEFD6}"/>
                </a:ext>
              </a:extLst>
            </p:cNvPr>
            <p:cNvGrpSpPr/>
            <p:nvPr/>
          </p:nvGrpSpPr>
          <p:grpSpPr>
            <a:xfrm>
              <a:off x="536565" y="2288793"/>
              <a:ext cx="4536499" cy="3931582"/>
              <a:chOff x="822992" y="2288124"/>
              <a:chExt cx="4536499" cy="3931582"/>
            </a:xfrm>
          </p:grpSpPr>
          <p:pic>
            <p:nvPicPr>
              <p:cNvPr id="1026" name="Picture 2" descr="InSAR DEM; why it is better? | Parviztarikhi's Blog">
                <a:extLst>
                  <a:ext uri="{FF2B5EF4-FFF2-40B4-BE49-F238E27FC236}">
                    <a16:creationId xmlns:a16="http://schemas.microsoft.com/office/drawing/2014/main" id="{36F83392-76E4-8F15-A537-0587D80F8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084" y="2288125"/>
                <a:ext cx="1062685" cy="103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수치 표고 모델 탐색—ArcGIS Online | 문서">
                <a:extLst>
                  <a:ext uri="{FF2B5EF4-FFF2-40B4-BE49-F238E27FC236}">
                    <a16:creationId xmlns:a16="http://schemas.microsoft.com/office/drawing/2014/main" id="{F3B8A5AE-5314-CCE4-ECF7-28CDA0D4F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8141" y="4550973"/>
                <a:ext cx="1586215" cy="13337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DEM - OCAD Wiki - English">
                <a:extLst>
                  <a:ext uri="{FF2B5EF4-FFF2-40B4-BE49-F238E27FC236}">
                    <a16:creationId xmlns:a16="http://schemas.microsoft.com/office/drawing/2014/main" id="{E2A83032-A743-2C34-41C9-98F34A6F2C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926"/>
              <a:stretch/>
            </p:blipFill>
            <p:spPr bwMode="auto">
              <a:xfrm>
                <a:off x="1874883" y="2288124"/>
                <a:ext cx="1478598" cy="103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CC73FF-C732-3653-BD4E-023BA4F6958A}"/>
                  </a:ext>
                </a:extLst>
              </p:cNvPr>
              <p:cNvSpPr txBox="1"/>
              <p:nvPr/>
            </p:nvSpPr>
            <p:spPr>
              <a:xfrm>
                <a:off x="822992" y="3381222"/>
                <a:ext cx="1051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SAR 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이미지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595370-960F-EBCF-8B0C-39515D9525F4}"/>
                  </a:ext>
                </a:extLst>
              </p:cNvPr>
              <p:cNvSpPr txBox="1"/>
              <p:nvPr/>
            </p:nvSpPr>
            <p:spPr>
              <a:xfrm>
                <a:off x="2007285" y="3385494"/>
                <a:ext cx="1213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LiDAR 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이미지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01F6E7-1E99-84BA-C84B-3C65B2FCC9BD}"/>
                  </a:ext>
                </a:extLst>
              </p:cNvPr>
              <p:cNvSpPr txBox="1"/>
              <p:nvPr/>
            </p:nvSpPr>
            <p:spPr>
              <a:xfrm>
                <a:off x="1402638" y="5911929"/>
                <a:ext cx="944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DEM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자료</a:t>
                </a:r>
              </a:p>
            </p:txBody>
          </p:sp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22BF9A44-0DF7-44F2-94AB-5F85B79510BE}"/>
                  </a:ext>
                </a:extLst>
              </p:cNvPr>
              <p:cNvSpPr/>
              <p:nvPr/>
            </p:nvSpPr>
            <p:spPr>
              <a:xfrm>
                <a:off x="1588432" y="3745394"/>
                <a:ext cx="598673" cy="727778"/>
              </a:xfrm>
              <a:prstGeom prst="downArrow">
                <a:avLst>
                  <a:gd name="adj1" fmla="val 50000"/>
                  <a:gd name="adj2" fmla="val 43171"/>
                </a:avLst>
              </a:prstGeom>
              <a:solidFill>
                <a:srgbClr val="0062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94F49-EEC5-06F3-DD68-39C16F00F7F1}"/>
                  </a:ext>
                </a:extLst>
              </p:cNvPr>
              <p:cNvSpPr txBox="1"/>
              <p:nvPr/>
            </p:nvSpPr>
            <p:spPr>
              <a:xfrm>
                <a:off x="2192310" y="3704433"/>
                <a:ext cx="1461803" cy="83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75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간섭 영상 생성</a:t>
                </a:r>
                <a:endPara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75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위상 보정</a:t>
                </a:r>
                <a:endPara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75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고도 값 변환 등</a:t>
                </a:r>
                <a:r>
                  <a:rPr lang="en-US" altLang="ko-KR" sz="11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…</a:t>
                </a: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80500CB-97A3-7AE5-BA81-A3F232BCD269}"/>
                  </a:ext>
                </a:extLst>
              </p:cNvPr>
              <p:cNvGrpSpPr/>
              <p:nvPr/>
            </p:nvGrpSpPr>
            <p:grpSpPr>
              <a:xfrm>
                <a:off x="3635239" y="4544769"/>
                <a:ext cx="1346121" cy="1346121"/>
                <a:chOff x="3582514" y="4376002"/>
                <a:chExt cx="1346121" cy="1346121"/>
              </a:xfrm>
            </p:grpSpPr>
            <p:pic>
              <p:nvPicPr>
                <p:cNvPr id="1042" name="Picture 18" descr="World Map Icon | Endless Icons">
                  <a:extLst>
                    <a:ext uri="{FF2B5EF4-FFF2-40B4-BE49-F238E27FC236}">
                      <a16:creationId xmlns:a16="http://schemas.microsoft.com/office/drawing/2014/main" id="{B3A59237-1B76-8600-EB2C-8E70128AA3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30" t="32887" r="21677" b="35748"/>
                <a:stretch/>
              </p:blipFill>
              <p:spPr bwMode="auto">
                <a:xfrm>
                  <a:off x="3838115" y="4487981"/>
                  <a:ext cx="954812" cy="672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16" descr="Monitoring free icons designed by ultimatearm">
                  <a:extLst>
                    <a:ext uri="{FF2B5EF4-FFF2-40B4-BE49-F238E27FC236}">
                      <a16:creationId xmlns:a16="http://schemas.microsoft.com/office/drawing/2014/main" id="{C5660DE7-85E6-84D8-75E1-EDD1FF29C0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333" b="100000" l="0" r="98222">
                              <a14:foregroundMark x1="15111" y1="32000" x2="15111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514" y="4376002"/>
                  <a:ext cx="1346121" cy="1346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화살표: 아래쪽 45">
                <a:extLst>
                  <a:ext uri="{FF2B5EF4-FFF2-40B4-BE49-F238E27FC236}">
                    <a16:creationId xmlns:a16="http://schemas.microsoft.com/office/drawing/2014/main" id="{20C62E67-22FB-F889-34C7-EAA81B1595DE}"/>
                  </a:ext>
                </a:extLst>
              </p:cNvPr>
              <p:cNvSpPr/>
              <p:nvPr/>
            </p:nvSpPr>
            <p:spPr>
              <a:xfrm rot="16200000">
                <a:off x="2921743" y="4853939"/>
                <a:ext cx="598673" cy="727778"/>
              </a:xfrm>
              <a:prstGeom prst="downArrow">
                <a:avLst>
                  <a:gd name="adj1" fmla="val 50000"/>
                  <a:gd name="adj2" fmla="val 43171"/>
                </a:avLst>
              </a:prstGeom>
              <a:solidFill>
                <a:srgbClr val="0062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DB6E6F-CE96-1498-5E07-5A3C7474C645}"/>
                  </a:ext>
                </a:extLst>
              </p:cNvPr>
              <p:cNvSpPr txBox="1"/>
              <p:nvPr/>
            </p:nvSpPr>
            <p:spPr>
              <a:xfrm>
                <a:off x="3241604" y="5911929"/>
                <a:ext cx="21178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인력 투입을 통한 직접 감시</a:t>
                </a:r>
              </a:p>
            </p:txBody>
          </p:sp>
        </p:grp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F632468D-70E0-B96A-3587-76AB7CDC8B14}"/>
                </a:ext>
              </a:extLst>
            </p:cNvPr>
            <p:cNvSpPr/>
            <p:nvPr/>
          </p:nvSpPr>
          <p:spPr>
            <a:xfrm>
              <a:off x="449263" y="2232025"/>
              <a:ext cx="4569369" cy="39876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95C28B1A-8364-47D7-55D4-876F2D9494A5}"/>
              </a:ext>
            </a:extLst>
          </p:cNvPr>
          <p:cNvGrpSpPr/>
          <p:nvPr/>
        </p:nvGrpSpPr>
        <p:grpSpPr>
          <a:xfrm>
            <a:off x="5364103" y="2229274"/>
            <a:ext cx="4876599" cy="3991101"/>
            <a:chOff x="5364103" y="2229274"/>
            <a:chExt cx="4876599" cy="399110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022A74-8A61-02A7-9F7D-5792DB61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1725" y="4532303"/>
              <a:ext cx="1794435" cy="1326321"/>
            </a:xfrm>
            <a:prstGeom prst="rect">
              <a:avLst/>
            </a:prstGeom>
          </p:spPr>
        </p:pic>
        <p:pic>
          <p:nvPicPr>
            <p:cNvPr id="1034" name="Picture 10" descr="Ai Icon Vector Art, Icons, and Graphics for Free Download">
              <a:extLst>
                <a:ext uri="{FF2B5EF4-FFF2-40B4-BE49-F238E27FC236}">
                  <a16:creationId xmlns:a16="http://schemas.microsoft.com/office/drawing/2014/main" id="{B794562F-B765-B17C-3AE7-A46ABAD38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778" b="94667" l="4000" r="96000">
                          <a14:foregroundMark x1="43556" y1="62222" x2="35556" y2="62222"/>
                          <a14:foregroundMark x1="39556" y1="61778" x2="52889" y2="45333"/>
                          <a14:foregroundMark x1="56444" y1="39111" x2="56444" y2="3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013" y="3595216"/>
              <a:ext cx="1041253" cy="104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수치 표고 모델 탐색—ArcGIS Online | 문서">
              <a:extLst>
                <a:ext uri="{FF2B5EF4-FFF2-40B4-BE49-F238E27FC236}">
                  <a16:creationId xmlns:a16="http://schemas.microsoft.com/office/drawing/2014/main" id="{AF78C1B6-CE5B-1632-280C-846E1A07B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638" y="2286220"/>
              <a:ext cx="1227919" cy="1032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7425C4-E9C9-BED5-9209-80408E30DE8E}"/>
                </a:ext>
              </a:extLst>
            </p:cNvPr>
            <p:cNvSpPr txBox="1"/>
            <p:nvPr/>
          </p:nvSpPr>
          <p:spPr>
            <a:xfrm>
              <a:off x="5556122" y="3350106"/>
              <a:ext cx="1883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과거 위성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DEM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자료</a:t>
              </a:r>
            </a:p>
          </p:txBody>
        </p:sp>
        <p:pic>
          <p:nvPicPr>
            <p:cNvPr id="27" name="Picture 2" descr="InSAR DEM; why it is better? | Parviztarikhi's Blog">
              <a:extLst>
                <a:ext uri="{FF2B5EF4-FFF2-40B4-BE49-F238E27FC236}">
                  <a16:creationId xmlns:a16="http://schemas.microsoft.com/office/drawing/2014/main" id="{14B201EB-B5DE-3E3C-0982-2B28C228D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547" y="2304918"/>
              <a:ext cx="1066500" cy="103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098DBF-1203-AC76-5E8D-B632E152F7FA}"/>
                </a:ext>
              </a:extLst>
            </p:cNvPr>
            <p:cNvSpPr txBox="1"/>
            <p:nvPr/>
          </p:nvSpPr>
          <p:spPr>
            <a:xfrm>
              <a:off x="5672044" y="3606120"/>
              <a:ext cx="962275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ko-KR" altLang="en-US" sz="11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자료</a:t>
              </a:r>
              <a:endPara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E309C-EAF3-8574-B43E-1B3C3E435250}"/>
                </a:ext>
              </a:extLst>
            </p:cNvPr>
            <p:cNvSpPr txBox="1"/>
            <p:nvPr/>
          </p:nvSpPr>
          <p:spPr>
            <a:xfrm>
              <a:off x="5489359" y="5912598"/>
              <a:ext cx="1960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준 실시간 고도 추정 자료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AFE8E1-1225-FAA6-A482-9541F09D86F7}"/>
                </a:ext>
              </a:extLst>
            </p:cNvPr>
            <p:cNvGrpSpPr/>
            <p:nvPr/>
          </p:nvGrpSpPr>
          <p:grpSpPr>
            <a:xfrm>
              <a:off x="8324320" y="2328092"/>
              <a:ext cx="1400077" cy="945564"/>
              <a:chOff x="8100077" y="2563488"/>
              <a:chExt cx="1592601" cy="1253675"/>
            </a:xfrm>
          </p:grpSpPr>
          <p:pic>
            <p:nvPicPr>
              <p:cNvPr id="34" name="Picture 14" descr="SAR Imagery 101 | SkyFi">
                <a:extLst>
                  <a:ext uri="{FF2B5EF4-FFF2-40B4-BE49-F238E27FC236}">
                    <a16:creationId xmlns:a16="http://schemas.microsoft.com/office/drawing/2014/main" id="{7D5069EC-CB58-B8F7-0B02-8E1ECC1B5F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0077" y="2563488"/>
                <a:ext cx="1135401" cy="796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4" descr="SAR Imagery 101 | SkyFi">
                <a:extLst>
                  <a:ext uri="{FF2B5EF4-FFF2-40B4-BE49-F238E27FC236}">
                    <a16:creationId xmlns:a16="http://schemas.microsoft.com/office/drawing/2014/main" id="{8200AA4D-3AE9-DEC8-83D1-21E2F749B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2477" y="2715888"/>
                <a:ext cx="1135401" cy="796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4" descr="SAR Imagery 101 | SkyFi">
                <a:extLst>
                  <a:ext uri="{FF2B5EF4-FFF2-40B4-BE49-F238E27FC236}">
                    <a16:creationId xmlns:a16="http://schemas.microsoft.com/office/drawing/2014/main" id="{BF28F849-5EC7-C5EA-5E77-B31BFD56DD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4877" y="2868288"/>
                <a:ext cx="1135401" cy="796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4" descr="SAR Imagery 101 | SkyFi">
                <a:extLst>
                  <a:ext uri="{FF2B5EF4-FFF2-40B4-BE49-F238E27FC236}">
                    <a16:creationId xmlns:a16="http://schemas.microsoft.com/office/drawing/2014/main" id="{35AA269E-8521-8D36-61A1-45B8EAD4EB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7277" y="3020688"/>
                <a:ext cx="1135401" cy="796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0E92C7-6FA8-21C2-5B6D-CEB0AB8721ED}"/>
                </a:ext>
              </a:extLst>
            </p:cNvPr>
            <p:cNvSpPr txBox="1"/>
            <p:nvPr/>
          </p:nvSpPr>
          <p:spPr>
            <a:xfrm>
              <a:off x="8568323" y="3350624"/>
              <a:ext cx="1051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SAR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시계열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DF62C8-FF1A-1CB6-C63A-03D9BCF64A48}"/>
                </a:ext>
              </a:extLst>
            </p:cNvPr>
            <p:cNvSpPr txBox="1"/>
            <p:nvPr/>
          </p:nvSpPr>
          <p:spPr>
            <a:xfrm>
              <a:off x="8973143" y="3614876"/>
              <a:ext cx="1242335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입력자료</a:t>
              </a:r>
              <a:endPara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44" name="Picture 20" descr="Desktop Monitor Warning icon PNG and SVG Download | Streamline">
              <a:extLst>
                <a:ext uri="{FF2B5EF4-FFF2-40B4-BE49-F238E27FC236}">
                  <a16:creationId xmlns:a16="http://schemas.microsoft.com/office/drawing/2014/main" id="{6D3316AA-53C6-5789-20EF-7C237B75E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1118" y="4528623"/>
              <a:ext cx="1346120" cy="134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2AB047-E7D4-5156-5590-444945084ECC}"/>
                </a:ext>
              </a:extLst>
            </p:cNvPr>
            <p:cNvSpPr txBox="1"/>
            <p:nvPr/>
          </p:nvSpPr>
          <p:spPr>
            <a:xfrm>
              <a:off x="8215789" y="5912598"/>
              <a:ext cx="2024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기반 자동 감시 및 탐지</a:t>
              </a: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8E62A2A-69C3-3C0A-4AE0-2514560DE769}"/>
                </a:ext>
              </a:extLst>
            </p:cNvPr>
            <p:cNvCxnSpPr>
              <a:stCxn id="26" idx="2"/>
            </p:cNvCxnSpPr>
            <p:nvPr/>
          </p:nvCxnSpPr>
          <p:spPr>
            <a:xfrm rot="16200000" flipH="1">
              <a:off x="6901192" y="3254738"/>
              <a:ext cx="282082" cy="1088372"/>
            </a:xfrm>
            <a:prstGeom prst="bentConnector2">
              <a:avLst/>
            </a:prstGeom>
            <a:ln w="38100">
              <a:solidFill>
                <a:srgbClr val="0062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378FEDC6-F19E-50A6-439E-95FDF4B6A2AB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rot="5400000">
              <a:off x="8620399" y="3478861"/>
              <a:ext cx="294330" cy="653411"/>
            </a:xfrm>
            <a:prstGeom prst="bentConnector2">
              <a:avLst/>
            </a:prstGeom>
            <a:ln w="38100">
              <a:solidFill>
                <a:srgbClr val="0062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연결선: 꺾임 1024">
              <a:extLst>
                <a:ext uri="{FF2B5EF4-FFF2-40B4-BE49-F238E27FC236}">
                  <a16:creationId xmlns:a16="http://schemas.microsoft.com/office/drawing/2014/main" id="{10E319B8-61AA-2B62-E936-0D3891BD8F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68943" y="4268844"/>
              <a:ext cx="1117476" cy="236472"/>
            </a:xfrm>
            <a:prstGeom prst="bentConnector2">
              <a:avLst/>
            </a:prstGeom>
            <a:ln w="38100">
              <a:solidFill>
                <a:srgbClr val="0062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14886FF7-CBE3-EE3D-2CA1-1AE4FA3F252C}"/>
                </a:ext>
              </a:extLst>
            </p:cNvPr>
            <p:cNvCxnSpPr>
              <a:endCxn id="1044" idx="0"/>
            </p:cNvCxnSpPr>
            <p:nvPr/>
          </p:nvCxnSpPr>
          <p:spPr>
            <a:xfrm>
              <a:off x="8440858" y="4268844"/>
              <a:ext cx="893320" cy="259779"/>
            </a:xfrm>
            <a:prstGeom prst="bentConnector2">
              <a:avLst/>
            </a:prstGeom>
            <a:ln w="38100">
              <a:solidFill>
                <a:srgbClr val="0062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2F1B5BA6-F4F6-9D05-EE8F-4665E2DC1D2D}"/>
                </a:ext>
              </a:extLst>
            </p:cNvPr>
            <p:cNvSpPr/>
            <p:nvPr/>
          </p:nvSpPr>
          <p:spPr>
            <a:xfrm>
              <a:off x="5364103" y="2229274"/>
              <a:ext cx="4876599" cy="39876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33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85A64-5CD8-4CAC-12F5-252BCEAF2ED8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7DE30-4DB3-A41E-8C78-735C66D76D98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3 </a:t>
            </a: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한반도 지역 대규모 지형변화 자동탐지 체계 구축</a:t>
            </a:r>
            <a:endParaRPr lang="en-US" altLang="ko-KR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27EE7-1929-E16D-1871-F3BDEF0BF26E}"/>
              </a:ext>
            </a:extLst>
          </p:cNvPr>
          <p:cNvSpPr txBox="1"/>
          <p:nvPr/>
        </p:nvSpPr>
        <p:spPr>
          <a:xfrm>
            <a:off x="636060" y="1825154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산출 프로그램 예시</a:t>
            </a:r>
          </a:p>
        </p:txBody>
      </p:sp>
      <p:sp>
        <p:nvSpPr>
          <p:cNvPr id="7" name="사각형: 둥근 모서리 56">
            <a:extLst>
              <a:ext uri="{FF2B5EF4-FFF2-40B4-BE49-F238E27FC236}">
                <a16:creationId xmlns:a16="http://schemas.microsoft.com/office/drawing/2014/main" id="{76A92F59-B601-6478-6884-EA9CE2EA1DB5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6B15F-A58E-F877-DD05-D37D723D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45" y="2243069"/>
            <a:ext cx="7239710" cy="4776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E3FF1-7984-4A6A-7D13-0D6920627F93}"/>
              </a:ext>
            </a:extLst>
          </p:cNvPr>
          <p:cNvSpPr txBox="1"/>
          <p:nvPr/>
        </p:nvSpPr>
        <p:spPr>
          <a:xfrm>
            <a:off x="1677693" y="7028851"/>
            <a:ext cx="728886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지형 변화 탐지 기술 사용자 인터페이스 예시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56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C84C-4B01-FF9F-E427-5C8220DB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D3A56-A816-DEF3-AE79-62AE733270C2}"/>
              </a:ext>
            </a:extLst>
          </p:cNvPr>
          <p:cNvSpPr txBox="1"/>
          <p:nvPr/>
        </p:nvSpPr>
        <p:spPr>
          <a:xfrm>
            <a:off x="382922" y="218465"/>
            <a:ext cx="8741735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64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자료</a:t>
            </a:r>
            <a:endParaRPr lang="ko-KR" altLang="en-US" sz="220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52468-CB65-3A96-C204-C47950C2640E}"/>
              </a:ext>
            </a:extLst>
          </p:cNvPr>
          <p:cNvSpPr txBox="1"/>
          <p:nvPr/>
        </p:nvSpPr>
        <p:spPr>
          <a:xfrm>
            <a:off x="542198" y="2022057"/>
            <a:ext cx="9204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979" indent="-377979">
              <a:buFont typeface="+mj-lt"/>
              <a:buAutoNum type="arabicPeriod"/>
            </a:pP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C.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Corbane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N. Baghdadi, X.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Descombes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G. W. Junior, N. Villeneuve and M. Petit, "Comparative Study on the Performance of Multiparameter SAR Data for Operational Urban Areas Extraction Using Textural Features," in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IEEE Geoscience and Remote Sensing Letters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vol. 6, no. 4, pp. 728-732, Oct. 2009</a:t>
            </a:r>
          </a:p>
          <a:p>
            <a:pPr marL="377979" indent="-377979">
              <a:buFont typeface="+mj-lt"/>
              <a:buAutoNum type="arabicPeriod"/>
            </a:pPr>
            <a:endParaRPr lang="en-US" altLang="ko-KR" sz="14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Mazzanti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P.;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Scancella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S.;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Virelli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M.;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Frittelli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S.;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Nocente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V.; Lombardo, F. Assessing the Performance of Multi-Resolution Satellite SAR Images for Post-Earthquake Damage Detection and Mapping Aimed at Emergency Response Management.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Remote Sens.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  <a:r>
              <a:rPr lang="en-US" altLang="ko-KR" sz="1400" b="1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2210.</a:t>
            </a:r>
          </a:p>
          <a:p>
            <a:pPr marL="377979" indent="-377979">
              <a:buFont typeface="+mj-lt"/>
              <a:buAutoNum type="arabicPeriod"/>
            </a:pPr>
            <a:endParaRPr lang="en-US" altLang="ko-KR" sz="14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A.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Nascetti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R. Yadav and Y. Ban, "A CNN Regression Model to Estimate Buildings Height Maps Using Sentinel-1 SAR and Sentinel-2 MSI Time Series,"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IGARSS 2023</a:t>
            </a:r>
          </a:p>
          <a:p>
            <a:pPr marL="377979" indent="-377979">
              <a:buFont typeface="+mj-lt"/>
              <a:buAutoNum type="arabicPeriod"/>
            </a:pPr>
            <a:endParaRPr lang="en-US" altLang="ko-KR" sz="1400" b="0" i="1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Teng Wang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et al.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The rise, collapse, and compaction of Mt. </a:t>
            </a:r>
            <a:r>
              <a:rPr lang="en-US" altLang="ko-KR" sz="1400" b="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Mantap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from the 3 September 2017 North Korean nuclear test.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Science</a:t>
            </a:r>
            <a:r>
              <a:rPr lang="en-US" altLang="ko-KR" sz="1400" b="1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361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,166-170(2018).</a:t>
            </a:r>
          </a:p>
          <a:p>
            <a:pPr marL="377979" indent="-377979">
              <a:buFont typeface="+mj-lt"/>
              <a:buAutoNum type="arabicPeriod"/>
            </a:pPr>
            <a:endParaRPr lang="en-US" altLang="ko-KR" sz="14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Jiang, W.; Xi, J.; Li, Z.; Zang, M.; Chen, B.; Zhang, C.; Liu, Z.; Gao, S.; Zhu, W. Deep Learning for Landslide Detection and Segmentation in High-Resolution Optical Images along the Sichuan-Tibet Transportation Corridor.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Remote Sens.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  <a:r>
              <a:rPr lang="en-US" altLang="ko-KR" sz="1400" b="1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en-US" altLang="ko-KR" sz="1400" b="0" i="1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</a:t>
            </a:r>
            <a:r>
              <a:rPr lang="en-US" altLang="ko-KR" sz="14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5490.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67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1221295" y="869304"/>
            <a:ext cx="8437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‘425 </a:t>
            </a:r>
            <a:r>
              <a:rPr lang="ko-KR" altLang="en-US" sz="3200" b="1" dirty="0">
                <a:solidFill>
                  <a:schemeClr val="bg1"/>
                </a:solidFill>
              </a:rPr>
              <a:t>사업</a:t>
            </a:r>
            <a:r>
              <a:rPr lang="en-US" altLang="ko-KR" sz="3200" b="1">
                <a:solidFill>
                  <a:schemeClr val="bg1"/>
                </a:solidFill>
              </a:rPr>
              <a:t>’ </a:t>
            </a:r>
            <a:r>
              <a:rPr lang="ko-KR" altLang="en-US" sz="3200" b="1">
                <a:solidFill>
                  <a:schemeClr val="bg1"/>
                </a:solidFill>
              </a:rPr>
              <a:t>북한 이동식 미사일 발사대</a:t>
            </a:r>
            <a:r>
              <a:rPr lang="en-US" altLang="ko-KR" sz="3200" b="1">
                <a:solidFill>
                  <a:schemeClr val="bg1"/>
                </a:solidFill>
              </a:rPr>
              <a:t>(TEL) </a:t>
            </a:r>
            <a:r>
              <a:rPr lang="ko-KR" altLang="en-US" sz="3200" b="1">
                <a:solidFill>
                  <a:schemeClr val="bg1"/>
                </a:solidFill>
              </a:rPr>
              <a:t>경로 데이터 수집 및 위치 예측 기술 개발</a:t>
            </a:r>
            <a:endParaRPr lang="en-US" altLang="ko-KR" sz="3200" b="1" dirty="0">
              <a:solidFill>
                <a:schemeClr val="bg1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430720" y="3190041"/>
            <a:ext cx="94705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lvl="1" indent="-344488">
              <a:buAutoNum type="arabicPeriod"/>
            </a:pP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과제 개요</a:t>
            </a: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세부과제별 사업 수행 계획</a:t>
            </a: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학습 데이터셋 구축</a:t>
            </a: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위치 예측 시스템 개발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6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9177F8-C547-475B-AEF2-5954A680478E}"/>
              </a:ext>
            </a:extLst>
          </p:cNvPr>
          <p:cNvSpPr/>
          <p:nvPr/>
        </p:nvSpPr>
        <p:spPr>
          <a:xfrm>
            <a:off x="381000" y="330993"/>
            <a:ext cx="1019175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1067745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u="none" strike="noStrike" kern="0" cap="none" spc="-7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목차</a:t>
            </a:r>
            <a:endParaRPr kumimoji="0" lang="ko-KR" altLang="en-US" sz="3600" b="1" u="none" strike="noStrike" kern="0" cap="none" spc="-7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030922" y="1008092"/>
            <a:ext cx="80539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자료를 활용한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한반도 특화 고도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탐지 및 변화 감시 기술 개발 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Wingdings" panose="05000000000000000000" pitchFamily="2" charset="2"/>
            </a:endParaRPr>
          </a:p>
          <a:p>
            <a:pPr marL="344488" indent="-344488">
              <a:buFontTx/>
              <a:buAutoNum type="arabicPeriod"/>
            </a:pP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과제 개요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세부과제별 사업 수행 계획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위성의 한반도 지역 관측 능력 검증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한반도의 특성을 고려한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고도 추정 기술 개발 및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최신화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한반도지역 대규모 지형변화 자동탐지 체계 구축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2"/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425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 이동식 미사일 발사대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(TEL)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 데이터 수집 및 위치 예측 기술 개발</a:t>
            </a:r>
            <a:endParaRPr lang="en-US" altLang="ko-KR" sz="16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Wingdings" panose="05000000000000000000" pitchFamily="2" charset="2"/>
            </a:endParaRPr>
          </a:p>
          <a:p>
            <a:pPr marL="344488" indent="-344488">
              <a:buFontTx/>
              <a:buAutoNum type="arabicPeriod"/>
            </a:pP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과제 개요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세부과제별 사업 수행 계획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학습 데이터셋 구축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위치 예측 시스템 개발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2"/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29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이동식 미사일 발사대는 남한을 겨냥한 전술핵무기의 핵심으로 기동성이 높아 위치 추적이 어려워 정찰위성을 통해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위치를 파악하고 있는 미국 역시 교란 당한 이력이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[1].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번의 미사일로 추정되는 비행체 발사로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GPS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전파 교란이 일어나기도 함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.[2]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 신식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배치가 늘어나 대책 마련을 하지 않으면 한국의 방공 자산을 현격하게 소모 시킬 것으로 예상됨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.[3]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 및 위치 파악에도 인공지능을 사용한 시도가 보고된 적이 있으나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[4][5]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후속 기사나 성공여부가 보고된 바 없음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579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0AD459A-2BFE-D207-6158-0F5049EB166E}"/>
              </a:ext>
            </a:extLst>
          </p:cNvPr>
          <p:cNvSpPr/>
          <p:nvPr/>
        </p:nvSpPr>
        <p:spPr>
          <a:xfrm>
            <a:off x="410525" y="5698726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F3A15-485B-CB1F-2387-7C035677120A}"/>
              </a:ext>
            </a:extLst>
          </p:cNvPr>
          <p:cNvSpPr txBox="1"/>
          <p:nvPr/>
        </p:nvSpPr>
        <p:spPr>
          <a:xfrm>
            <a:off x="636060" y="5633160"/>
            <a:ext cx="579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목표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5698726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884213" y="6128464"/>
            <a:ext cx="917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b="1">
                <a:latin typeface="+mn-ea"/>
              </a:rPr>
              <a:t>‘425 </a:t>
            </a:r>
            <a:r>
              <a:rPr lang="ko-KR" altLang="en-US" sz="1600" b="1">
                <a:latin typeface="+mn-ea"/>
              </a:rPr>
              <a:t>사업</a:t>
            </a:r>
            <a:r>
              <a:rPr lang="en-US" altLang="ko-KR" sz="1600" b="1">
                <a:latin typeface="+mn-ea"/>
              </a:rPr>
              <a:t>’ </a:t>
            </a:r>
            <a:r>
              <a:rPr lang="ko-KR" altLang="en-US" sz="1600" b="1">
                <a:latin typeface="+mn-ea"/>
              </a:rPr>
              <a:t>위성 자료를 활용한 </a:t>
            </a:r>
            <a:r>
              <a:rPr lang="ko-KR" altLang="en-US" sz="1600" b="1">
                <a:solidFill>
                  <a:srgbClr val="0062B9"/>
                </a:solidFill>
                <a:latin typeface="+mn-ea"/>
              </a:rPr>
              <a:t>북한 이동식 미사일 발사대 데이터셋 구축 </a:t>
            </a:r>
            <a:r>
              <a:rPr lang="ko-KR" altLang="en-US" sz="1600" b="1">
                <a:latin typeface="+mn-ea"/>
              </a:rPr>
              <a:t>및 </a:t>
            </a:r>
            <a:r>
              <a:rPr lang="ko-KR" altLang="en-US" sz="1600" b="1">
                <a:solidFill>
                  <a:srgbClr val="0062B9"/>
                </a:solidFill>
                <a:latin typeface="+mn-ea"/>
              </a:rPr>
              <a:t>이동경로 포함 위치 자동 예측</a:t>
            </a:r>
            <a:r>
              <a:rPr lang="ko-KR" altLang="en-US" sz="1600" b="1">
                <a:latin typeface="+mn-ea"/>
              </a:rPr>
              <a:t> 시스템 개발 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550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2485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세부과제별 사업수행 계획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018588BC-5954-4BA4-8173-FF9668FC1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586177"/>
              </p:ext>
            </p:extLst>
          </p:nvPr>
        </p:nvGraphicFramePr>
        <p:xfrm>
          <a:off x="768426" y="2432161"/>
          <a:ext cx="9404273" cy="4492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091">
                  <a:extLst>
                    <a:ext uri="{9D8B030D-6E8A-4147-A177-3AD203B41FA5}">
                      <a16:colId xmlns:a16="http://schemas.microsoft.com/office/drawing/2014/main" val="1930988302"/>
                    </a:ext>
                  </a:extLst>
                </a:gridCol>
                <a:gridCol w="3383506">
                  <a:extLst>
                    <a:ext uri="{9D8B030D-6E8A-4147-A177-3AD203B41FA5}">
                      <a16:colId xmlns:a16="http://schemas.microsoft.com/office/drawing/2014/main" val="3057981030"/>
                    </a:ext>
                  </a:extLst>
                </a:gridCol>
                <a:gridCol w="3419676">
                  <a:extLst>
                    <a:ext uri="{9D8B030D-6E8A-4147-A177-3AD203B41FA5}">
                      <a16:colId xmlns:a16="http://schemas.microsoft.com/office/drawing/2014/main" val="765135474"/>
                    </a:ext>
                  </a:extLst>
                </a:gridCol>
              </a:tblGrid>
              <a:tr h="36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51015"/>
                  </a:ext>
                </a:extLst>
              </a:tr>
              <a:tr h="1222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세부과제명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 </a:t>
                      </a:r>
                      <a:r>
                        <a:rPr lang="ko-KR" altLang="en-US" sz="16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위성 학습 데이터셋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인공지능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TEL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위치 예측 시스템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0985"/>
                  </a:ext>
                </a:extLst>
              </a:tr>
              <a:tr h="2906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수행 내용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TEL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관련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관측 자료 수집</a:t>
                      </a:r>
                      <a:endParaRPr lang="en-US" altLang="ko-KR" sz="1600" dirty="0">
                        <a:solidFill>
                          <a:srgbClr val="0000F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 ATR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표지 데이터 레이블링 수행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학습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데이터셋으로부터 경로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시각화 및 분석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인공지능 기반 이동경로 및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위치 </a:t>
                      </a:r>
                      <a:br>
                        <a:rPr lang="en-US" altLang="ko-KR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예측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프로그램 개발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성능진단을 위한 피드백 체계 구축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112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5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23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목표 시스템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id="{6D9707F3-7E7A-CE89-CAAA-86CA47A28098}"/>
              </a:ext>
            </a:extLst>
          </p:cNvPr>
          <p:cNvSpPr/>
          <p:nvPr/>
        </p:nvSpPr>
        <p:spPr>
          <a:xfrm>
            <a:off x="10986087" y="5005783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0207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박수경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도식 수정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7C1EEFA-FAB2-48C8-A637-291F1B04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9" y="2202935"/>
            <a:ext cx="5075733" cy="499927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A769EB5-FD3B-108E-3BCB-C21524825A45}"/>
              </a:ext>
            </a:extLst>
          </p:cNvPr>
          <p:cNvGrpSpPr/>
          <p:nvPr/>
        </p:nvGrpSpPr>
        <p:grpSpPr>
          <a:xfrm>
            <a:off x="11429148" y="930032"/>
            <a:ext cx="6243572" cy="6159179"/>
            <a:chOff x="452365" y="307407"/>
            <a:chExt cx="6243572" cy="615917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C542C72-7263-E446-03B2-31B4C7E164FD}"/>
                </a:ext>
              </a:extLst>
            </p:cNvPr>
            <p:cNvGrpSpPr/>
            <p:nvPr/>
          </p:nvGrpSpPr>
          <p:grpSpPr>
            <a:xfrm>
              <a:off x="452365" y="307407"/>
              <a:ext cx="6243572" cy="6159179"/>
              <a:chOff x="377208" y="357511"/>
              <a:chExt cx="6243572" cy="6159179"/>
            </a:xfrm>
          </p:grpSpPr>
          <p:pic>
            <p:nvPicPr>
              <p:cNvPr id="44" name="Picture 2" descr="위성 - 무료 과학 기술개 아이콘">
                <a:extLst>
                  <a:ext uri="{FF2B5EF4-FFF2-40B4-BE49-F238E27FC236}">
                    <a16:creationId xmlns:a16="http://schemas.microsoft.com/office/drawing/2014/main" id="{3F6C9052-4111-6F82-6925-26CF61473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208" y="357511"/>
                <a:ext cx="1026090" cy="1026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2100C6D-9E5A-8584-4EBC-E7DC66E82998}"/>
                  </a:ext>
                </a:extLst>
              </p:cNvPr>
              <p:cNvSpPr/>
              <p:nvPr/>
            </p:nvSpPr>
            <p:spPr>
              <a:xfrm>
                <a:off x="757825" y="1692054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SAR </a:t>
                </a:r>
                <a:r>
                  <a:rPr lang="ko-KR" altLang="en-US" sz="1400" dirty="0"/>
                  <a:t>데이터수집</a:t>
                </a:r>
              </a:p>
            </p:txBody>
          </p:sp>
          <p:pic>
            <p:nvPicPr>
              <p:cNvPr id="46" name="Picture 4" descr="데이터베이스 저장소 - 무료 컴퓨터개 아이콘">
                <a:extLst>
                  <a:ext uri="{FF2B5EF4-FFF2-40B4-BE49-F238E27FC236}">
                    <a16:creationId xmlns:a16="http://schemas.microsoft.com/office/drawing/2014/main" id="{67F6CFF8-01E6-FA6B-3959-42127254B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253" y="3236948"/>
                <a:ext cx="964504" cy="964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7E788075-A76A-3D09-D6CD-AABE85BDFE16}"/>
                  </a:ext>
                </a:extLst>
              </p:cNvPr>
              <p:cNvSpPr/>
              <p:nvPr/>
            </p:nvSpPr>
            <p:spPr>
              <a:xfrm rot="16200000">
                <a:off x="2111406" y="1686296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EE398143-0226-8157-D2BE-21DE99592586}"/>
                  </a:ext>
                </a:extLst>
              </p:cNvPr>
              <p:cNvSpPr/>
              <p:nvPr/>
            </p:nvSpPr>
            <p:spPr>
              <a:xfrm rot="18965752">
                <a:off x="1030718" y="1235898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F983B0A-B424-4EFB-E6FD-D54A74CDA122}"/>
                  </a:ext>
                </a:extLst>
              </p:cNvPr>
              <p:cNvSpPr/>
              <p:nvPr/>
            </p:nvSpPr>
            <p:spPr>
              <a:xfrm>
                <a:off x="2610631" y="1686295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전처리</a:t>
                </a:r>
              </a:p>
            </p:txBody>
          </p:sp>
          <p:sp>
            <p:nvSpPr>
              <p:cNvPr id="50" name="화살표: 아래쪽 49">
                <a:extLst>
                  <a:ext uri="{FF2B5EF4-FFF2-40B4-BE49-F238E27FC236}">
                    <a16:creationId xmlns:a16="http://schemas.microsoft.com/office/drawing/2014/main" id="{3EA44955-FF17-F9CB-05A3-EBA545E02D75}"/>
                  </a:ext>
                </a:extLst>
              </p:cNvPr>
              <p:cNvSpPr/>
              <p:nvPr/>
            </p:nvSpPr>
            <p:spPr>
              <a:xfrm rot="16200000">
                <a:off x="3986536" y="1686296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4D871C6A-0B41-A01E-DCE4-1E6E63D356A9}"/>
                  </a:ext>
                </a:extLst>
              </p:cNvPr>
              <p:cNvSpPr/>
              <p:nvPr/>
            </p:nvSpPr>
            <p:spPr>
              <a:xfrm>
                <a:off x="2705099" y="2299557"/>
                <a:ext cx="1108030" cy="33403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/>
                  <a:t>결측값보완</a:t>
                </a:r>
                <a:endParaRPr lang="ko-KR" altLang="en-US" sz="1400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A27DB03F-AC33-C8A6-9F66-EC85B0E17C4D}"/>
                  </a:ext>
                </a:extLst>
              </p:cNvPr>
              <p:cNvSpPr/>
              <p:nvPr/>
            </p:nvSpPr>
            <p:spPr>
              <a:xfrm>
                <a:off x="2705099" y="2715004"/>
                <a:ext cx="1108030" cy="33403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노이즈제거</a:t>
                </a:r>
                <a:endParaRPr lang="ko-KR" altLang="en-US" sz="1400" dirty="0"/>
              </a:p>
            </p:txBody>
          </p:sp>
          <p:sp>
            <p:nvSpPr>
              <p:cNvPr id="53" name="화살표: 아래쪽 52">
                <a:extLst>
                  <a:ext uri="{FF2B5EF4-FFF2-40B4-BE49-F238E27FC236}">
                    <a16:creationId xmlns:a16="http://schemas.microsoft.com/office/drawing/2014/main" id="{42B9DE91-1BCD-94B9-C4F0-42523B63302A}"/>
                  </a:ext>
                </a:extLst>
              </p:cNvPr>
              <p:cNvSpPr/>
              <p:nvPr/>
            </p:nvSpPr>
            <p:spPr>
              <a:xfrm>
                <a:off x="4987962" y="2446757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EA44A52-066F-B803-F30E-F9CC935CF646}"/>
                  </a:ext>
                </a:extLst>
              </p:cNvPr>
              <p:cNvSpPr/>
              <p:nvPr/>
            </p:nvSpPr>
            <p:spPr>
              <a:xfrm>
                <a:off x="4397937" y="3160728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Feature</a:t>
                </a:r>
              </a:p>
              <a:p>
                <a:pPr algn="ctr"/>
                <a:r>
                  <a:rPr lang="en-US" altLang="ko-KR" sz="1400" dirty="0"/>
                  <a:t>Extraction</a:t>
                </a:r>
                <a:endParaRPr lang="ko-KR" altLang="en-US" sz="1400" dirty="0"/>
              </a:p>
            </p:txBody>
          </p:sp>
          <p:sp>
            <p:nvSpPr>
              <p:cNvPr id="55" name="화살표: 아래쪽 54">
                <a:extLst>
                  <a:ext uri="{FF2B5EF4-FFF2-40B4-BE49-F238E27FC236}">
                    <a16:creationId xmlns:a16="http://schemas.microsoft.com/office/drawing/2014/main" id="{48927948-9942-2583-111A-2DCB62B496BB}"/>
                  </a:ext>
                </a:extLst>
              </p:cNvPr>
              <p:cNvSpPr/>
              <p:nvPr/>
            </p:nvSpPr>
            <p:spPr>
              <a:xfrm>
                <a:off x="4987962" y="3770373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AE94AA4-80E1-3E25-6101-B7C32896A472}"/>
                  </a:ext>
                </a:extLst>
              </p:cNvPr>
              <p:cNvSpPr/>
              <p:nvPr/>
            </p:nvSpPr>
            <p:spPr>
              <a:xfrm>
                <a:off x="4397937" y="4356968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패턴인식</a:t>
                </a:r>
              </a:p>
            </p:txBody>
          </p:sp>
          <p:sp>
            <p:nvSpPr>
              <p:cNvPr id="57" name="화살표: 아래쪽 56">
                <a:extLst>
                  <a:ext uri="{FF2B5EF4-FFF2-40B4-BE49-F238E27FC236}">
                    <a16:creationId xmlns:a16="http://schemas.microsoft.com/office/drawing/2014/main" id="{10592158-DF0C-ECFF-AD42-BED6DB4AA34E}"/>
                  </a:ext>
                </a:extLst>
              </p:cNvPr>
              <p:cNvSpPr/>
              <p:nvPr/>
            </p:nvSpPr>
            <p:spPr>
              <a:xfrm>
                <a:off x="4987962" y="4943563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58" name="Picture 6" descr="기계 학습 - 무료 컴퓨터개 아이콘">
                <a:extLst>
                  <a:ext uri="{FF2B5EF4-FFF2-40B4-BE49-F238E27FC236}">
                    <a16:creationId xmlns:a16="http://schemas.microsoft.com/office/drawing/2014/main" id="{D87A7D7D-3C8E-C734-0A69-D0A0AE2CA8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5622" y="5489562"/>
                <a:ext cx="1027128" cy="1027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63E8BAFF-674A-70C6-07D6-E0122419156E}"/>
                  </a:ext>
                </a:extLst>
              </p:cNvPr>
              <p:cNvSpPr/>
              <p:nvPr/>
            </p:nvSpPr>
            <p:spPr>
              <a:xfrm>
                <a:off x="5512750" y="5656571"/>
                <a:ext cx="1108030" cy="33403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움직임분류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39A75948-6DFB-1A93-54AB-335847DCD61B}"/>
                  </a:ext>
                </a:extLst>
              </p:cNvPr>
              <p:cNvSpPr/>
              <p:nvPr/>
            </p:nvSpPr>
            <p:spPr>
              <a:xfrm>
                <a:off x="5512750" y="6076156"/>
                <a:ext cx="1108030" cy="33403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군집화</a:t>
                </a:r>
              </a:p>
            </p:txBody>
          </p:sp>
          <p:sp>
            <p:nvSpPr>
              <p:cNvPr id="61" name="화살표: 아래쪽 60">
                <a:extLst>
                  <a:ext uri="{FF2B5EF4-FFF2-40B4-BE49-F238E27FC236}">
                    <a16:creationId xmlns:a16="http://schemas.microsoft.com/office/drawing/2014/main" id="{1DC0E01D-1246-98E4-55F5-EEF9141A8041}"/>
                  </a:ext>
                </a:extLst>
              </p:cNvPr>
              <p:cNvSpPr/>
              <p:nvPr/>
            </p:nvSpPr>
            <p:spPr>
              <a:xfrm rot="5400000">
                <a:off x="3944653" y="5871603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3B05AA3-68F6-AA06-DCB0-1D58D6F6F548}"/>
                  </a:ext>
                </a:extLst>
              </p:cNvPr>
              <p:cNvSpPr/>
              <p:nvPr/>
            </p:nvSpPr>
            <p:spPr>
              <a:xfrm>
                <a:off x="2535998" y="5871602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패턴분석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899414E-7F99-594C-A556-E87BE31A8454}"/>
                  </a:ext>
                </a:extLst>
              </p:cNvPr>
              <p:cNvSpPr/>
              <p:nvPr/>
            </p:nvSpPr>
            <p:spPr>
              <a:xfrm>
                <a:off x="712155" y="5871602"/>
                <a:ext cx="1202498" cy="5010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/>
                  <a:t>시각화및해석</a:t>
                </a:r>
                <a:endParaRPr lang="ko-KR" altLang="en-US" sz="1400" dirty="0"/>
              </a:p>
            </p:txBody>
          </p:sp>
          <p:sp>
            <p:nvSpPr>
              <p:cNvPr id="64" name="화살표: 아래쪽 63">
                <a:extLst>
                  <a:ext uri="{FF2B5EF4-FFF2-40B4-BE49-F238E27FC236}">
                    <a16:creationId xmlns:a16="http://schemas.microsoft.com/office/drawing/2014/main" id="{E22A338E-1622-818C-E853-FBD45F60F4CB}"/>
                  </a:ext>
                </a:extLst>
              </p:cNvPr>
              <p:cNvSpPr/>
              <p:nvPr/>
            </p:nvSpPr>
            <p:spPr>
              <a:xfrm rot="5400000">
                <a:off x="2109067" y="5871604"/>
                <a:ext cx="237994" cy="501041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4ECE1B-891D-3798-5F65-8D0B9B78DC14}"/>
                </a:ext>
              </a:extLst>
            </p:cNvPr>
            <p:cNvSpPr/>
            <p:nvPr/>
          </p:nvSpPr>
          <p:spPr>
            <a:xfrm>
              <a:off x="4473094" y="1636191"/>
              <a:ext cx="1202498" cy="50104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데이터 레이블링</a:t>
              </a:r>
            </a:p>
          </p:txBody>
        </p:sp>
        <p:sp>
          <p:nvSpPr>
            <p:cNvPr id="42" name="화살표: 아래쪽 41">
              <a:extLst>
                <a:ext uri="{FF2B5EF4-FFF2-40B4-BE49-F238E27FC236}">
                  <a16:creationId xmlns:a16="http://schemas.microsoft.com/office/drawing/2014/main" id="{F6773F89-5628-A6B4-FD9D-8E16B013A5CD}"/>
                </a:ext>
              </a:extLst>
            </p:cNvPr>
            <p:cNvSpPr/>
            <p:nvPr/>
          </p:nvSpPr>
          <p:spPr>
            <a:xfrm>
              <a:off x="1269564" y="2396653"/>
              <a:ext cx="237994" cy="501041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2759B84B-E2C5-809E-8B63-34BAB4D6A9E7}"/>
                </a:ext>
              </a:extLst>
            </p:cNvPr>
            <p:cNvCxnSpPr>
              <a:stCxn id="41" idx="2"/>
              <a:endCxn id="46" idx="3"/>
            </p:cNvCxnSpPr>
            <p:nvPr/>
          </p:nvCxnSpPr>
          <p:spPr>
            <a:xfrm rot="5400000">
              <a:off x="2736197" y="1330950"/>
              <a:ext cx="1531864" cy="3144429"/>
            </a:xfrm>
            <a:prstGeom prst="curvedConnector2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07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777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필요성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 데이터셋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기동성과 은폐 능력을 활용해 감시망을 피하는 데 특화되어 있어 기존 광학 위성 감시는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식별에 어려움이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또한 광학 위성은 기상상황과 태양광의 영향을 크게 받는다는 한계가 존재함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감시를 자동화하기 위해서는 이에 맞는 데이터셋이 필요하며 해외에서도 군사 목적을 위한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ATR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데이터셋의 예를 찾아볼 수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[5]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탐지 시스템의 성공적인 구현과 운영을 위해 정제된 학습 데이터셋이 필요함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4730279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기대효과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5190876"/>
            <a:ext cx="917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고해상도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영상과 레이블링된 데이터를 기반으로 인공지능 모델의 성능 향상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감시 및 경보 체계 구축을 통해 신속한 의사결정과 대응을 위한 기반 마련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 의존도를 줄이고 국내 자체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 마련으로 국방 데이터 주권을 강화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0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연구 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 데이터셋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대표적인 공개된 데이터 셋으로는 미국의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MSTAR(Moving and Stationary Target Acquisition and Recognition)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이는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표적 인식 분야에서 가장 널리 사용되어 온 벤치마크 데이터셋으로 탱크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장갑차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트럭 등의 표적 데이터를 포함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MSTAR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지적된 한계점을 보완한 폴란드의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ATR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위한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데이터셋 예시가 존재함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[5]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데이터셋을 구축한다면 북한의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표적 종류와 북한 배경에 맞는 데이터 수집이 필요할 것으로 보임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3E8EC9-8539-49A8-3159-67FD73713BB9}"/>
              </a:ext>
            </a:extLst>
          </p:cNvPr>
          <p:cNvSpPr txBox="1"/>
          <p:nvPr/>
        </p:nvSpPr>
        <p:spPr>
          <a:xfrm>
            <a:off x="1675127" y="6496620"/>
            <a:ext cx="728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ATR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 예시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F5D065-DAA1-AEF3-FC14-CBC019BC25C7}"/>
              </a:ext>
            </a:extLst>
          </p:cNvPr>
          <p:cNvGrpSpPr/>
          <p:nvPr/>
        </p:nvGrpSpPr>
        <p:grpSpPr>
          <a:xfrm>
            <a:off x="960445" y="4224743"/>
            <a:ext cx="8589231" cy="2308325"/>
            <a:chOff x="320132" y="3855686"/>
            <a:chExt cx="8589231" cy="230832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57B0B56-F024-3130-DC75-1823B5E5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32" y="3855686"/>
              <a:ext cx="4856949" cy="23083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6372D6B-55BD-C014-997D-B795450E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7081" y="3955211"/>
              <a:ext cx="3732282" cy="19681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01C491-23ED-7C42-41C2-37B06273716B}"/>
              </a:ext>
            </a:extLst>
          </p:cNvPr>
          <p:cNvSpPr txBox="1"/>
          <p:nvPr/>
        </p:nvSpPr>
        <p:spPr>
          <a:xfrm>
            <a:off x="1265271" y="7162488"/>
            <a:ext cx="8284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Belloni, Carole, et al. "SAR image dataset of military ground targets with multiple poses for ATR." </a:t>
            </a:r>
            <a:r>
              <a:rPr lang="en-US" altLang="ko-KR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Target and background signatures III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Vol. 10432. SPIE, 2017.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04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수행 내용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 데이터셋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 지역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영상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 및 해외의 기존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이동 흔적 위성영상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F2544-9094-ECC0-8F53-7CBB5A67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2" y="5422431"/>
            <a:ext cx="2602425" cy="1807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97720-A48E-011D-556D-D6F38412EA9B}"/>
              </a:ext>
            </a:extLst>
          </p:cNvPr>
          <p:cNvSpPr txBox="1"/>
          <p:nvPr/>
        </p:nvSpPr>
        <p:spPr>
          <a:xfrm>
            <a:off x="31862" y="7202235"/>
            <a:ext cx="31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Song, Y., Wang, S., Li, Q., Mu, H., Feng, R., Tian, T., &amp; Tian, J. (2023). Vehicle Target Detection Method for Wide-Area SAR Images Based on Coarse-Grained Judgment and Fine-Grained Detection. Remote Sensing, 15(13), 3242.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09D1D-8670-A021-1929-9B980334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87" y="4719972"/>
            <a:ext cx="1995921" cy="2321917"/>
          </a:xfrm>
          <a:prstGeom prst="rect">
            <a:avLst/>
          </a:prstGeom>
        </p:spPr>
      </p:pic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3CC5D86-8AEC-8BAB-E2A7-39873F8FFFBD}"/>
              </a:ext>
            </a:extLst>
          </p:cNvPr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0207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박수경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 추가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DFBE9313-282D-D018-09FE-9FC9B21DE7A3}"/>
              </a:ext>
            </a:extLst>
          </p:cNvPr>
          <p:cNvSpPr/>
          <p:nvPr/>
        </p:nvSpPr>
        <p:spPr>
          <a:xfrm>
            <a:off x="337594" y="4308417"/>
            <a:ext cx="2517849" cy="4191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 지역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원시 데이터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자유형: 도형 31">
            <a:extLst>
              <a:ext uri="{FF2B5EF4-FFF2-40B4-BE49-F238E27FC236}">
                <a16:creationId xmlns:a16="http://schemas.microsoft.com/office/drawing/2014/main" id="{F04E1846-D57E-DF4E-61FD-33F9781CFD19}"/>
              </a:ext>
            </a:extLst>
          </p:cNvPr>
          <p:cNvSpPr/>
          <p:nvPr/>
        </p:nvSpPr>
        <p:spPr>
          <a:xfrm>
            <a:off x="2934772" y="507566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3C5B8E-A34E-C92C-3234-065A210F0B79}"/>
              </a:ext>
            </a:extLst>
          </p:cNvPr>
          <p:cNvSpPr/>
          <p:nvPr/>
        </p:nvSpPr>
        <p:spPr>
          <a:xfrm>
            <a:off x="358251" y="3780118"/>
            <a:ext cx="2497193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6BEDFC-5B60-B96A-DA22-188D51C75A97}"/>
              </a:ext>
            </a:extLst>
          </p:cNvPr>
          <p:cNvSpPr/>
          <p:nvPr/>
        </p:nvSpPr>
        <p:spPr>
          <a:xfrm>
            <a:off x="3345733" y="3795777"/>
            <a:ext cx="1844014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0CE30A-C29D-0A8E-22B5-BD42230625EC}"/>
              </a:ext>
            </a:extLst>
          </p:cNvPr>
          <p:cNvSpPr/>
          <p:nvPr/>
        </p:nvSpPr>
        <p:spPr>
          <a:xfrm>
            <a:off x="5962255" y="3824612"/>
            <a:ext cx="1995921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</a:p>
        </p:txBody>
      </p:sp>
      <p:sp>
        <p:nvSpPr>
          <p:cNvPr id="24" name="자유형: 도형 31">
            <a:extLst>
              <a:ext uri="{FF2B5EF4-FFF2-40B4-BE49-F238E27FC236}">
                <a16:creationId xmlns:a16="http://schemas.microsoft.com/office/drawing/2014/main" id="{E7BF83E7-7B3A-35FA-AE49-39AD43619938}"/>
              </a:ext>
            </a:extLst>
          </p:cNvPr>
          <p:cNvSpPr/>
          <p:nvPr/>
        </p:nvSpPr>
        <p:spPr>
          <a:xfrm>
            <a:off x="5405897" y="507566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23DBCDDC-925F-0A92-406D-9BD926E3054D}"/>
              </a:ext>
            </a:extLst>
          </p:cNvPr>
          <p:cNvSpPr/>
          <p:nvPr/>
        </p:nvSpPr>
        <p:spPr>
          <a:xfrm>
            <a:off x="3345733" y="4308418"/>
            <a:ext cx="1844014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학습하기 적절한 데이터로 가공을 진행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모서리가 둥근 직사각형 3">
            <a:extLst>
              <a:ext uri="{FF2B5EF4-FFF2-40B4-BE49-F238E27FC236}">
                <a16:creationId xmlns:a16="http://schemas.microsoft.com/office/drawing/2014/main" id="{627A9086-3B96-EE71-F400-6EF136485B19}"/>
              </a:ext>
            </a:extLst>
          </p:cNvPr>
          <p:cNvSpPr/>
          <p:nvPr/>
        </p:nvSpPr>
        <p:spPr>
          <a:xfrm>
            <a:off x="354150" y="4854190"/>
            <a:ext cx="2501295" cy="4841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 및 해외의 기존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및 흔적 위성영상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B9A6795-C539-4CD8-B5FB-1E207B197520}"/>
              </a:ext>
            </a:extLst>
          </p:cNvPr>
          <p:cNvSpPr/>
          <p:nvPr/>
        </p:nvSpPr>
        <p:spPr>
          <a:xfrm>
            <a:off x="5962255" y="4308418"/>
            <a:ext cx="1995921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학습하기 적절한 데이터로 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가공을 진행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EB2B5F-32B6-D51C-A77E-F624D33CF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55" y="4854190"/>
            <a:ext cx="1995921" cy="2280250"/>
          </a:xfrm>
          <a:prstGeom prst="rect">
            <a:avLst/>
          </a:prstGeom>
        </p:spPr>
      </p:pic>
      <p:sp>
        <p:nvSpPr>
          <p:cNvPr id="31" name="자유형: 도형 31">
            <a:extLst>
              <a:ext uri="{FF2B5EF4-FFF2-40B4-BE49-F238E27FC236}">
                <a16:creationId xmlns:a16="http://schemas.microsoft.com/office/drawing/2014/main" id="{CA688074-2CE4-D40F-C55A-474661585EB1}"/>
              </a:ext>
            </a:extLst>
          </p:cNvPr>
          <p:cNvSpPr/>
          <p:nvPr/>
        </p:nvSpPr>
        <p:spPr>
          <a:xfrm>
            <a:off x="8084001" y="509627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9CB5FE-CC2A-E763-86B5-1105152115FA}"/>
              </a:ext>
            </a:extLst>
          </p:cNvPr>
          <p:cNvSpPr/>
          <p:nvPr/>
        </p:nvSpPr>
        <p:spPr>
          <a:xfrm>
            <a:off x="8442632" y="3830817"/>
            <a:ext cx="1995921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데이터셋 구축</a:t>
            </a:r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21E222FE-E080-59DC-4C09-76F296BCD7A1}"/>
              </a:ext>
            </a:extLst>
          </p:cNvPr>
          <p:cNvSpPr/>
          <p:nvPr/>
        </p:nvSpPr>
        <p:spPr>
          <a:xfrm>
            <a:off x="8442632" y="4314623"/>
            <a:ext cx="1995921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데이터를 데이터베이스에 저장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 descr="300+ Free Database &amp; Data Images - Pixabay">
            <a:extLst>
              <a:ext uri="{FF2B5EF4-FFF2-40B4-BE49-F238E27FC236}">
                <a16:creationId xmlns:a16="http://schemas.microsoft.com/office/drawing/2014/main" id="{1C8D98D1-32D4-93BB-4949-61F58D58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70" y="4991414"/>
            <a:ext cx="1858243" cy="20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4A299E-7805-D09F-75A8-B5AEB2220023}"/>
              </a:ext>
            </a:extLst>
          </p:cNvPr>
          <p:cNvSpPr txBox="1"/>
          <p:nvPr/>
        </p:nvSpPr>
        <p:spPr>
          <a:xfrm>
            <a:off x="3286187" y="7005677"/>
            <a:ext cx="2119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Malinas</a:t>
            </a:r>
            <a:r>
              <a:rPr lang="en-US" altLang="ko-KR" sz="6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R., Quach, T. T., &amp; Koch, M. W. (2015, November). Vehicle track detection in CCD imagery via conditional random field. In 2015 49th Asilomar Conference on Signals, Systems and Computers (pp. 1571-1575). IEEE.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62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777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필요성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인공지능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TEL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위치 예측 시스템 개발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북한은 신식 이동식 미사일 발사대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(TEL)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통해 지속적인 핵 위협을 가하고 있으나 잦은 이동으로 예측에 어려움이  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이런 전술적 교란은 방공자산 낭비를 초래할 수 있음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2011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하버드대 위성감시사업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(SSP)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팀은 위성 사진 분석을 통해 수단과 남수단의 분쟁 지역 에서 군부대와 장갑차 이동이 가능한 도로가 건설되고 있는 것을 발견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수단군의 침공을 예측함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이처럼 위성 사진을 이용한 경로 예측으로 피해 방지 가능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연구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[7]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따른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파악 </a:t>
            </a:r>
            <a:r>
              <a:rPr lang="ko-KR" altLang="en-US" sz="1600" ker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방법은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알고리즘과 연관성분석을 움직임분석에 적용해 패턴을 찾아 예측하는 방식 으로 예측력이 떨어질 뿐 아니라 인력 소모가 큼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기존의 통계적 방법을 보완한 인공지능 기반의 시스템을 개발할 필요가 있음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541497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5349404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기대효과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541497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5810001"/>
            <a:ext cx="9170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북한 군사행동 예측으로 방공 자산의 효율적인 관리가 가능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미사일 동향을 준 실시간으로 탐지하여 사전 대응 능력을 확보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731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연구 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인공지능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TEL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위치 예측 시스템 개발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탐지에 적용하는 시도는 한국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미국 등 세계적으로 수년간에 걸쳐 지속적으로 시도 되었음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[4][5][8]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직접적으로 관련이 있는 연구는 아니나 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움직이는 선박</a:t>
            </a:r>
            <a:r>
              <a:rPr lang="en-US" altLang="ko-KR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자동차</a:t>
            </a:r>
            <a:r>
              <a:rPr lang="en-US" altLang="ko-KR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야생동물 등의 이동경로를 학습해 물체의 위치를 예측하는 인공지능에 관한 연구가 있음</a:t>
            </a:r>
            <a:r>
              <a:rPr lang="en-US" altLang="ko-KR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[10][11][12]. 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</a:t>
            </a:r>
            <a:r>
              <a:rPr lang="en-US" altLang="ko-KR" sz="1600" kern="0">
                <a:solidFill>
                  <a:srgbClr val="0000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또한 군사작전에 따른 경로가 있을 것으로 추정</a:t>
            </a:r>
            <a:r>
              <a:rPr lang="en-US" altLang="ko-KR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 ker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유사한 방법론을 적용할 수 있을 것이라고 판단</a:t>
            </a:r>
            <a:endParaRPr lang="en-US" altLang="ko-KR" sz="1600" kern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E8549D-DE42-D6CF-AE5D-569573C73628}"/>
              </a:ext>
            </a:extLst>
          </p:cNvPr>
          <p:cNvGrpSpPr/>
          <p:nvPr/>
        </p:nvGrpSpPr>
        <p:grpSpPr>
          <a:xfrm>
            <a:off x="1675127" y="3867206"/>
            <a:ext cx="6758374" cy="1594342"/>
            <a:chOff x="1192813" y="4856951"/>
            <a:chExt cx="6758374" cy="159434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26CBC71-5779-C251-3FAE-5FF938F88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813" y="4856951"/>
              <a:ext cx="2961936" cy="157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A453FD9-775C-DBF8-389F-E055E52D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1007" y="4856951"/>
              <a:ext cx="3520180" cy="159434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6B7CD3-0132-AA48-AD6B-12D3DCA5941C}"/>
              </a:ext>
            </a:extLst>
          </p:cNvPr>
          <p:cNvSpPr txBox="1"/>
          <p:nvPr/>
        </p:nvSpPr>
        <p:spPr>
          <a:xfrm>
            <a:off x="2557187" y="5509434"/>
            <a:ext cx="49942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이민우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이춘주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(2018).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이동식 미사일 발사대 움직임 분석에 관한 연구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한국군사학논집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74(3), 245 - 268.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B027F09-DFA7-AE3E-0C81-2810F577A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799" y="5635352"/>
            <a:ext cx="5071030" cy="1609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62F198-8BED-E0FE-C8F1-420918057531}"/>
              </a:ext>
            </a:extLst>
          </p:cNvPr>
          <p:cNvSpPr txBox="1"/>
          <p:nvPr/>
        </p:nvSpPr>
        <p:spPr>
          <a:xfrm>
            <a:off x="1442473" y="7244853"/>
            <a:ext cx="83397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Al-</a:t>
            </a:r>
            <a:r>
              <a:rPr lang="en-US" altLang="ko-KR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Lawati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A., </a:t>
            </a:r>
            <a:r>
              <a:rPr lang="en-US" altLang="ko-KR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Eshra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E., &amp; Mitra, P. (2024). </a:t>
            </a:r>
            <a:r>
              <a:rPr lang="en-US" altLang="ko-KR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WildGraph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Realistic Graph-based Trajectory Generation for Wildlife. </a:t>
            </a:r>
            <a:r>
              <a:rPr lang="en-US" altLang="ko-KR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arXiv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preprint arXiv:2404.08068.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56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수행 내용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2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인공지능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TEL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위치 예측 시스템 개발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SAR ATR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표지 학습 데이터셋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검증을 위한 데이터셋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0207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박수경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 추가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7AA1A-902A-4292-80D6-43210560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538" y="9784898"/>
            <a:ext cx="2144086" cy="17368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EB2D6C-C33B-0EDC-49FC-7B2E3906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14" y="4796874"/>
            <a:ext cx="2031268" cy="1636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C33FA8-5D42-4A91-D442-9F82E4A3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23" y="8238513"/>
            <a:ext cx="5302337" cy="35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1ABC56-A5AC-802B-0E8A-1A1CD67F9B2F}"/>
              </a:ext>
            </a:extLst>
          </p:cNvPr>
          <p:cNvSpPr txBox="1"/>
          <p:nvPr/>
        </p:nvSpPr>
        <p:spPr>
          <a:xfrm>
            <a:off x="334037" y="6457139"/>
            <a:ext cx="2510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Song, Y., Wang, S., Li, Q., Mu, H., Feng, R., Tian, T., &amp; Tian, J. (2023). Vehicle Target Detection Method for Wide-Area SAR Images Based on Coarse-Grained Judgment and Fine-Grained Detection. Remote Sensing, 15(13), 3242.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C2216-653B-1B72-925A-70B9138FF31B}"/>
              </a:ext>
            </a:extLst>
          </p:cNvPr>
          <p:cNvSpPr txBox="1"/>
          <p:nvPr/>
        </p:nvSpPr>
        <p:spPr>
          <a:xfrm>
            <a:off x="5962255" y="6502310"/>
            <a:ext cx="2031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Malinas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R., Quach, T. T., &amp; Koch, M. W. (2015, November). Vehicle track detection in CCD imagery via conditional random field. In 2015 49th Asilomar Conference on Signals, Systems and Computers (pp. 1571-1575). IEEE.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모서리가 둥근 직사각형 3">
            <a:extLst>
              <a:ext uri="{FF2B5EF4-FFF2-40B4-BE49-F238E27FC236}">
                <a16:creationId xmlns:a16="http://schemas.microsoft.com/office/drawing/2014/main" id="{39E8BFEC-0BDE-3447-A5DE-AD30F2F0D1A0}"/>
              </a:ext>
            </a:extLst>
          </p:cNvPr>
          <p:cNvSpPr/>
          <p:nvPr/>
        </p:nvSpPr>
        <p:spPr>
          <a:xfrm>
            <a:off x="337594" y="4308417"/>
            <a:ext cx="2517849" cy="4191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TEL SAR ATR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표지 학습 데이터셋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자유형: 도형 31">
            <a:extLst>
              <a:ext uri="{FF2B5EF4-FFF2-40B4-BE49-F238E27FC236}">
                <a16:creationId xmlns:a16="http://schemas.microsoft.com/office/drawing/2014/main" id="{87BBCAF9-ACB7-AFE9-A113-149F76AAC7C7}"/>
              </a:ext>
            </a:extLst>
          </p:cNvPr>
          <p:cNvSpPr/>
          <p:nvPr/>
        </p:nvSpPr>
        <p:spPr>
          <a:xfrm>
            <a:off x="2934772" y="507566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9C1DFF-2343-BE1F-1FFF-20A50F61BD26}"/>
              </a:ext>
            </a:extLst>
          </p:cNvPr>
          <p:cNvSpPr/>
          <p:nvPr/>
        </p:nvSpPr>
        <p:spPr>
          <a:xfrm>
            <a:off x="358251" y="3780118"/>
            <a:ext cx="2497193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데이터셋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651055-2AD7-2266-C8A5-771451749AF5}"/>
              </a:ext>
            </a:extLst>
          </p:cNvPr>
          <p:cNvSpPr/>
          <p:nvPr/>
        </p:nvSpPr>
        <p:spPr>
          <a:xfrm>
            <a:off x="3345732" y="3795777"/>
            <a:ext cx="2257533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기반 패턴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E7E90C-3050-7E2D-F2CB-27625A6CCD50}"/>
              </a:ext>
            </a:extLst>
          </p:cNvPr>
          <p:cNvSpPr/>
          <p:nvPr/>
        </p:nvSpPr>
        <p:spPr>
          <a:xfrm>
            <a:off x="6024988" y="3795777"/>
            <a:ext cx="1995921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 및 해석</a:t>
            </a:r>
          </a:p>
        </p:txBody>
      </p:sp>
      <p:sp>
        <p:nvSpPr>
          <p:cNvPr id="38" name="자유형: 도형 31">
            <a:extLst>
              <a:ext uri="{FF2B5EF4-FFF2-40B4-BE49-F238E27FC236}">
                <a16:creationId xmlns:a16="http://schemas.microsoft.com/office/drawing/2014/main" id="{FA3FEA55-513D-E11B-FECA-E786F443AB5A}"/>
              </a:ext>
            </a:extLst>
          </p:cNvPr>
          <p:cNvSpPr/>
          <p:nvPr/>
        </p:nvSpPr>
        <p:spPr>
          <a:xfrm>
            <a:off x="5648284" y="5067696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:a16="http://schemas.microsoft.com/office/drawing/2014/main" id="{A8F179E4-CE69-97B5-3640-8FB7F3481D58}"/>
              </a:ext>
            </a:extLst>
          </p:cNvPr>
          <p:cNvSpPr/>
          <p:nvPr/>
        </p:nvSpPr>
        <p:spPr>
          <a:xfrm>
            <a:off x="3349985" y="4308418"/>
            <a:ext cx="2253280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모델을 기반으로 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경로와 위치를 분석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모서리가 둥근 직사각형 27">
            <a:extLst>
              <a:ext uri="{FF2B5EF4-FFF2-40B4-BE49-F238E27FC236}">
                <a16:creationId xmlns:a16="http://schemas.microsoft.com/office/drawing/2014/main" id="{02B561D9-AC6C-8390-D5FD-9FF47BD4F76D}"/>
              </a:ext>
            </a:extLst>
          </p:cNvPr>
          <p:cNvSpPr/>
          <p:nvPr/>
        </p:nvSpPr>
        <p:spPr>
          <a:xfrm>
            <a:off x="6025387" y="4315024"/>
            <a:ext cx="1995921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학습하기 적절한 데이터로 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가공을 진행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자유형: 도형 31">
            <a:extLst>
              <a:ext uri="{FF2B5EF4-FFF2-40B4-BE49-F238E27FC236}">
                <a16:creationId xmlns:a16="http://schemas.microsoft.com/office/drawing/2014/main" id="{B8E833B7-F6CA-3736-E442-78A15D2D2DFF}"/>
              </a:ext>
            </a:extLst>
          </p:cNvPr>
          <p:cNvSpPr/>
          <p:nvPr/>
        </p:nvSpPr>
        <p:spPr>
          <a:xfrm>
            <a:off x="8038982" y="5080628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9C4FF6-EC9E-2FE0-51CA-58B0AF82F1FD}"/>
              </a:ext>
            </a:extLst>
          </p:cNvPr>
          <p:cNvSpPr/>
          <p:nvPr/>
        </p:nvSpPr>
        <p:spPr>
          <a:xfrm>
            <a:off x="8442632" y="3795777"/>
            <a:ext cx="1995921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예측결과 검증</a:t>
            </a: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DAF8788B-4F91-A07A-C158-3A15589983E6}"/>
              </a:ext>
            </a:extLst>
          </p:cNvPr>
          <p:cNvSpPr/>
          <p:nvPr/>
        </p:nvSpPr>
        <p:spPr>
          <a:xfrm>
            <a:off x="8442632" y="4314623"/>
            <a:ext cx="1995921" cy="419100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검증을 위한 데이터셋으로 예측 결과를 검증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2FFBFC6-EF44-E73B-AD13-2603FE2F8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21" y="4901082"/>
            <a:ext cx="2510022" cy="1452531"/>
          </a:xfrm>
          <a:prstGeom prst="rect">
            <a:avLst/>
          </a:prstGeom>
        </p:spPr>
      </p:pic>
      <p:pic>
        <p:nvPicPr>
          <p:cNvPr id="2050" name="Picture 2" descr="AI21 Labs' new AI model can handle more context than most | TechCrunch">
            <a:extLst>
              <a:ext uri="{FF2B5EF4-FFF2-40B4-BE49-F238E27FC236}">
                <a16:creationId xmlns:a16="http://schemas.microsoft.com/office/drawing/2014/main" id="{96B422C5-C2B1-94F9-D0A0-C83B4962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97" y="4883317"/>
            <a:ext cx="2269868" cy="15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A3EEC43-333F-1206-0694-A58CB5C2A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88" y="4844774"/>
            <a:ext cx="2097515" cy="167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95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8277-D04E-D51D-06C3-ADE29E7D7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4809A9-EE71-3FDA-436D-90505B600870}"/>
              </a:ext>
            </a:extLst>
          </p:cNvPr>
          <p:cNvSpPr/>
          <p:nvPr/>
        </p:nvSpPr>
        <p:spPr>
          <a:xfrm>
            <a:off x="604805" y="2188893"/>
            <a:ext cx="6339254" cy="191208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279E-0FB7-185D-C7A8-D7B424A1D84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596278-CDDD-6428-C3B1-9FD0A825900E}"/>
              </a:ext>
            </a:extLst>
          </p:cNvPr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04366A48-D821-B6A4-6514-CA5700714A7C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A826B-2032-DA64-FA53-5E36898BA29A}"/>
              </a:ext>
            </a:extLst>
          </p:cNvPr>
          <p:cNvSpPr txBox="1"/>
          <p:nvPr/>
        </p:nvSpPr>
        <p:spPr>
          <a:xfrm>
            <a:off x="636060" y="1825154"/>
            <a:ext cx="209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현황과 기대효과 분석</a:t>
            </a: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91FD4C3C-DBC6-D75A-BE86-71FB213C3188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86A19-BBA7-CDC2-6D67-4132F1C954FA}"/>
              </a:ext>
            </a:extLst>
          </p:cNvPr>
          <p:cNvSpPr txBox="1"/>
          <p:nvPr/>
        </p:nvSpPr>
        <p:spPr>
          <a:xfrm>
            <a:off x="78157" y="1067289"/>
            <a:ext cx="843722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기대효과</a:t>
            </a:r>
            <a:endParaRPr lang="en-US" altLang="ko-KR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3931A5-6239-B333-277A-DD30B4136029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1E5E9-6BAD-384F-0C19-FD7AEC7E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538" y="9784898"/>
            <a:ext cx="2144086" cy="17368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17E3F1-2859-2457-D43A-B2A196F2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23" y="8238513"/>
            <a:ext cx="5302337" cy="35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348243-0C6D-0953-FF80-9299FFDF180E}"/>
              </a:ext>
            </a:extLst>
          </p:cNvPr>
          <p:cNvSpPr/>
          <p:nvPr/>
        </p:nvSpPr>
        <p:spPr>
          <a:xfrm>
            <a:off x="-5213782" y="3224813"/>
            <a:ext cx="925212" cy="655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킬체인</a:t>
            </a:r>
            <a:endParaRPr lang="ko-KR" altLang="en-US" sz="16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540A8E-DCFB-3D47-3CCB-1B3DC1A667FC}"/>
              </a:ext>
            </a:extLst>
          </p:cNvPr>
          <p:cNvSpPr/>
          <p:nvPr/>
        </p:nvSpPr>
        <p:spPr>
          <a:xfrm>
            <a:off x="-5202018" y="3950079"/>
            <a:ext cx="925212" cy="655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KAMD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8C063B-D875-6A46-5D94-E15D16F8C42E}"/>
              </a:ext>
            </a:extLst>
          </p:cNvPr>
          <p:cNvSpPr/>
          <p:nvPr/>
        </p:nvSpPr>
        <p:spPr>
          <a:xfrm>
            <a:off x="-5202018" y="4675345"/>
            <a:ext cx="925212" cy="655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KMPR</a:t>
            </a:r>
            <a:endParaRPr lang="ko-KR" altLang="en-US" sz="16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FB3F3C3-30F4-F813-80D2-2F6262BEA988}"/>
              </a:ext>
            </a:extLst>
          </p:cNvPr>
          <p:cNvSpPr/>
          <p:nvPr/>
        </p:nvSpPr>
        <p:spPr>
          <a:xfrm rot="10800000">
            <a:off x="-4197293" y="3746472"/>
            <a:ext cx="405680" cy="1063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D3728E-46E0-45CF-BA02-8E14F1D369FE}"/>
              </a:ext>
            </a:extLst>
          </p:cNvPr>
          <p:cNvSpPr/>
          <p:nvPr/>
        </p:nvSpPr>
        <p:spPr>
          <a:xfrm>
            <a:off x="-3642527" y="3224813"/>
            <a:ext cx="1590261" cy="2106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위치 </a:t>
            </a:r>
            <a:endParaRPr lang="en-US" altLang="ko-KR" dirty="0"/>
          </a:p>
          <a:p>
            <a:pPr algn="ctr"/>
            <a:r>
              <a:rPr lang="ko-KR" altLang="en-US" dirty="0"/>
              <a:t>파악 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endParaRPr lang="en-US" altLang="ko-KR" dirty="0"/>
          </a:p>
          <a:p>
            <a:pPr algn="ctr"/>
            <a:r>
              <a:rPr lang="ko-KR" altLang="en-US" dirty="0"/>
              <a:t>탐지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6E5EC30-CBD9-ACFA-A58B-A8B271CA883D}"/>
              </a:ext>
            </a:extLst>
          </p:cNvPr>
          <p:cNvSpPr/>
          <p:nvPr/>
        </p:nvSpPr>
        <p:spPr>
          <a:xfrm>
            <a:off x="-1312714" y="4159091"/>
            <a:ext cx="934487" cy="993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5978A-DE4B-6CA2-FD6C-26960DBF28A0}"/>
              </a:ext>
            </a:extLst>
          </p:cNvPr>
          <p:cNvSpPr txBox="1"/>
          <p:nvPr/>
        </p:nvSpPr>
        <p:spPr>
          <a:xfrm>
            <a:off x="770187" y="4675345"/>
            <a:ext cx="939901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(AS-IS)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실시간 </a:t>
            </a: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TEL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위치 탐지의 어려움</a:t>
            </a:r>
            <a:r>
              <a:rPr lang="ko-KR" altLang="en-US" sz="1400" dirty="0"/>
              <a:t> </a:t>
            </a:r>
            <a:r>
              <a:rPr lang="ko-KR" altLang="en-US" sz="1400" b="1" dirty="0"/>
              <a:t>→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(TO-BE) '425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사업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'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과 함께 실시간 위치 파악 및 예측 시스템 구축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위치 추적 및 경로 예측 자동화로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TEL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이동 경로를 빠르게 파악 가능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(AS-IS)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판단 지연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00" b="1" dirty="0"/>
              <a:t>→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(TO-BE)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자동화된 경로 예측을 통한 신속한 대응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핵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미사일 사용 징후를 조기에 탐지하여 한국형 미사일 방어체계의 효과적 대응 지원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(AS-IS)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미사일 방어체계 비효율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00" b="1" dirty="0"/>
              <a:t>→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(TO-BE)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고도화된 북한 위협 대응을 위한 체계적 방어 시스템 구축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탐지 단계 정밀도를 높여 미사일 방어체계의 효율성 극대화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</a:rPr>
              <a:t>(AS-IS) </a:t>
            </a:r>
            <a:r>
              <a:rPr lang="ko-KR" altLang="en-US" sz="1400" b="1" dirty="0">
                <a:solidFill>
                  <a:schemeClr val="accent2">
                    <a:lumMod val="50000"/>
                  </a:schemeClr>
                </a:solidFill>
              </a:rPr>
              <a:t>인력 부담 증가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00" b="1" dirty="0"/>
              <a:t>→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(TO-BE)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데이터 기반 자동화 및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연구 기반 마련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구조화된 데이터베이스 구축으로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TEL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관련 분석 및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연구 지원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인력 부담 완화</a:t>
            </a:r>
          </a:p>
          <a:p>
            <a:pPr algn="l"/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7B302-8DEC-0C58-C7F6-57772A95D45A}"/>
              </a:ext>
            </a:extLst>
          </p:cNvPr>
          <p:cNvSpPr txBox="1"/>
          <p:nvPr/>
        </p:nvSpPr>
        <p:spPr>
          <a:xfrm>
            <a:off x="0" y="4188496"/>
            <a:ext cx="6994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AS-IS</a:t>
            </a:r>
            <a:r>
              <a:rPr lang="en-US" altLang="ko-KR" sz="2400" b="1" dirty="0"/>
              <a:t>	    	  →   	   	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TO-BE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572B22-5744-1F9F-3848-0D3A749F8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65" y="2377535"/>
            <a:ext cx="1457175" cy="1595606"/>
          </a:xfrm>
          <a:prstGeom prst="rect">
            <a:avLst/>
          </a:prstGeom>
        </p:spPr>
      </p:pic>
      <p:pic>
        <p:nvPicPr>
          <p:cNvPr id="2050" name="Picture 2" descr="Delay Icons - Free SVG &amp; PNG Delay Images - Noun Project">
            <a:extLst>
              <a:ext uri="{FF2B5EF4-FFF2-40B4-BE49-F238E27FC236}">
                <a16:creationId xmlns:a16="http://schemas.microsoft.com/office/drawing/2014/main" id="{7B223A81-A617-D3B4-B77D-3585B92E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89" y="2008381"/>
            <a:ext cx="1640911" cy="16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3BB87FD-213F-FA7A-2151-BFF69B252610}"/>
              </a:ext>
            </a:extLst>
          </p:cNvPr>
          <p:cNvSpPr/>
          <p:nvPr/>
        </p:nvSpPr>
        <p:spPr>
          <a:xfrm>
            <a:off x="3159759" y="3075724"/>
            <a:ext cx="853441" cy="46166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58E50-8EDB-B132-17F1-950EF7A457F0}"/>
              </a:ext>
            </a:extLst>
          </p:cNvPr>
          <p:cNvGrpSpPr/>
          <p:nvPr/>
        </p:nvGrpSpPr>
        <p:grpSpPr>
          <a:xfrm>
            <a:off x="7320219" y="2181776"/>
            <a:ext cx="2400436" cy="1912080"/>
            <a:chOff x="6067584" y="2126352"/>
            <a:chExt cx="2872676" cy="24259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5ACB74-CA4C-7673-4303-DED979B13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7584" y="2126352"/>
              <a:ext cx="1990725" cy="160972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2F8339-2C57-7006-1F2E-DA62DB13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637"/>
            <a:stretch/>
          </p:blipFill>
          <p:spPr>
            <a:xfrm>
              <a:off x="6503797" y="2597319"/>
              <a:ext cx="2000250" cy="1514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C2A0BEF-F4FB-6E42-555F-E67035A9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9060" y="3037840"/>
              <a:ext cx="1981200" cy="151447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B8AC78-58C5-FF44-05BE-CAA4DD6C668F}"/>
              </a:ext>
            </a:extLst>
          </p:cNvPr>
          <p:cNvSpPr/>
          <p:nvPr/>
        </p:nvSpPr>
        <p:spPr>
          <a:xfrm>
            <a:off x="996017" y="3642624"/>
            <a:ext cx="1392030" cy="337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TEL </a:t>
            </a:r>
            <a:r>
              <a:rPr lang="ko-KR" altLang="en-US" sz="1000" dirty="0"/>
              <a:t>위치파악의 한계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00C9609-9ED5-5782-2462-A878EAEE4F35}"/>
              </a:ext>
            </a:extLst>
          </p:cNvPr>
          <p:cNvGrpSpPr/>
          <p:nvPr/>
        </p:nvGrpSpPr>
        <p:grpSpPr>
          <a:xfrm>
            <a:off x="4447035" y="2384140"/>
            <a:ext cx="1573517" cy="1594881"/>
            <a:chOff x="3169235" y="2592998"/>
            <a:chExt cx="4260266" cy="42298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256EED9-198E-EDA3-5AC7-611A2472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324"/>
            <a:stretch/>
          </p:blipFill>
          <p:spPr>
            <a:xfrm>
              <a:off x="3169235" y="2592998"/>
              <a:ext cx="4260266" cy="4229861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0290FEE-B09F-67D1-B50B-A9DD69F3D2C7}"/>
                </a:ext>
              </a:extLst>
            </p:cNvPr>
            <p:cNvSpPr/>
            <p:nvPr/>
          </p:nvSpPr>
          <p:spPr>
            <a:xfrm>
              <a:off x="3971925" y="5286376"/>
              <a:ext cx="1485243" cy="1388182"/>
            </a:xfrm>
            <a:custGeom>
              <a:avLst/>
              <a:gdLst>
                <a:gd name="connsiteX0" fmla="*/ 387627 w 2474844"/>
                <a:gd name="connsiteY0" fmla="*/ 119270 h 1679713"/>
                <a:gd name="connsiteX1" fmla="*/ 0 w 2474844"/>
                <a:gd name="connsiteY1" fmla="*/ 745435 h 1679713"/>
                <a:gd name="connsiteX2" fmla="*/ 675861 w 2474844"/>
                <a:gd name="connsiteY2" fmla="*/ 1073426 h 1679713"/>
                <a:gd name="connsiteX3" fmla="*/ 1113183 w 2474844"/>
                <a:gd name="connsiteY3" fmla="*/ 1679713 h 1679713"/>
                <a:gd name="connsiteX4" fmla="*/ 1530627 w 2474844"/>
                <a:gd name="connsiteY4" fmla="*/ 1381539 h 1679713"/>
                <a:gd name="connsiteX5" fmla="*/ 1828800 w 2474844"/>
                <a:gd name="connsiteY5" fmla="*/ 1391478 h 1679713"/>
                <a:gd name="connsiteX6" fmla="*/ 2474844 w 2474844"/>
                <a:gd name="connsiteY6" fmla="*/ 934278 h 1679713"/>
                <a:gd name="connsiteX7" fmla="*/ 1699592 w 2474844"/>
                <a:gd name="connsiteY7" fmla="*/ 188844 h 1679713"/>
                <a:gd name="connsiteX8" fmla="*/ 993913 w 2474844"/>
                <a:gd name="connsiteY8" fmla="*/ 198783 h 1679713"/>
                <a:gd name="connsiteX9" fmla="*/ 685800 w 2474844"/>
                <a:gd name="connsiteY9" fmla="*/ 0 h 1679713"/>
                <a:gd name="connsiteX10" fmla="*/ 387627 w 2474844"/>
                <a:gd name="connsiteY10" fmla="*/ 119270 h 16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4844" h="1679713">
                  <a:moveTo>
                    <a:pt x="387627" y="119270"/>
                  </a:moveTo>
                  <a:lnTo>
                    <a:pt x="0" y="745435"/>
                  </a:lnTo>
                  <a:lnTo>
                    <a:pt x="675861" y="1073426"/>
                  </a:lnTo>
                  <a:lnTo>
                    <a:pt x="1113183" y="1679713"/>
                  </a:lnTo>
                  <a:lnTo>
                    <a:pt x="1530627" y="1381539"/>
                  </a:lnTo>
                  <a:lnTo>
                    <a:pt x="1828800" y="1391478"/>
                  </a:lnTo>
                  <a:lnTo>
                    <a:pt x="2474844" y="934278"/>
                  </a:lnTo>
                  <a:lnTo>
                    <a:pt x="1699592" y="188844"/>
                  </a:lnTo>
                  <a:lnTo>
                    <a:pt x="993913" y="198783"/>
                  </a:lnTo>
                  <a:lnTo>
                    <a:pt x="685800" y="0"/>
                  </a:lnTo>
                  <a:lnTo>
                    <a:pt x="387627" y="119270"/>
                  </a:lnTo>
                  <a:close/>
                </a:path>
              </a:pathLst>
            </a:cu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B379E2D-91DE-244F-1916-834E3C7C2652}"/>
                </a:ext>
              </a:extLst>
            </p:cNvPr>
            <p:cNvSpPr/>
            <p:nvPr/>
          </p:nvSpPr>
          <p:spPr>
            <a:xfrm>
              <a:off x="3256894" y="4596451"/>
              <a:ext cx="2391431" cy="975102"/>
            </a:xfrm>
            <a:custGeom>
              <a:avLst/>
              <a:gdLst>
                <a:gd name="connsiteX0" fmla="*/ 954156 w 3697356"/>
                <a:gd name="connsiteY0" fmla="*/ 884583 h 1192696"/>
                <a:gd name="connsiteX1" fmla="*/ 1133061 w 3697356"/>
                <a:gd name="connsiteY1" fmla="*/ 844826 h 1192696"/>
                <a:gd name="connsiteX2" fmla="*/ 1441174 w 3697356"/>
                <a:gd name="connsiteY2" fmla="*/ 974035 h 1192696"/>
                <a:gd name="connsiteX3" fmla="*/ 1699591 w 3697356"/>
                <a:gd name="connsiteY3" fmla="*/ 805070 h 1192696"/>
                <a:gd name="connsiteX4" fmla="*/ 1987826 w 3697356"/>
                <a:gd name="connsiteY4" fmla="*/ 993913 h 1192696"/>
                <a:gd name="connsiteX5" fmla="*/ 2613991 w 3697356"/>
                <a:gd name="connsiteY5" fmla="*/ 1043609 h 1192696"/>
                <a:gd name="connsiteX6" fmla="*/ 3558208 w 3697356"/>
                <a:gd name="connsiteY6" fmla="*/ 576470 h 1192696"/>
                <a:gd name="connsiteX7" fmla="*/ 3697356 w 3697356"/>
                <a:gd name="connsiteY7" fmla="*/ 268357 h 1192696"/>
                <a:gd name="connsiteX8" fmla="*/ 3269974 w 3697356"/>
                <a:gd name="connsiteY8" fmla="*/ 129209 h 1192696"/>
                <a:gd name="connsiteX9" fmla="*/ 1530626 w 3697356"/>
                <a:gd name="connsiteY9" fmla="*/ 318052 h 1192696"/>
                <a:gd name="connsiteX10" fmla="*/ 1073426 w 3697356"/>
                <a:gd name="connsiteY10" fmla="*/ 0 h 1192696"/>
                <a:gd name="connsiteX11" fmla="*/ 606287 w 3697356"/>
                <a:gd name="connsiteY11" fmla="*/ 487017 h 1192696"/>
                <a:gd name="connsiteX12" fmla="*/ 139148 w 3697356"/>
                <a:gd name="connsiteY12" fmla="*/ 626165 h 1192696"/>
                <a:gd name="connsiteX13" fmla="*/ 0 w 3697356"/>
                <a:gd name="connsiteY13" fmla="*/ 884583 h 1192696"/>
                <a:gd name="connsiteX14" fmla="*/ 357808 w 3697356"/>
                <a:gd name="connsiteY14" fmla="*/ 1192696 h 1192696"/>
                <a:gd name="connsiteX15" fmla="*/ 954156 w 3697356"/>
                <a:gd name="connsiteY15" fmla="*/ 884583 h 119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97356" h="1192696">
                  <a:moveTo>
                    <a:pt x="954156" y="884583"/>
                  </a:moveTo>
                  <a:lnTo>
                    <a:pt x="1133061" y="844826"/>
                  </a:lnTo>
                  <a:lnTo>
                    <a:pt x="1441174" y="974035"/>
                  </a:lnTo>
                  <a:lnTo>
                    <a:pt x="1699591" y="805070"/>
                  </a:lnTo>
                  <a:lnTo>
                    <a:pt x="1987826" y="993913"/>
                  </a:lnTo>
                  <a:lnTo>
                    <a:pt x="2613991" y="1043609"/>
                  </a:lnTo>
                  <a:lnTo>
                    <a:pt x="3558208" y="576470"/>
                  </a:lnTo>
                  <a:lnTo>
                    <a:pt x="3697356" y="268357"/>
                  </a:lnTo>
                  <a:lnTo>
                    <a:pt x="3269974" y="129209"/>
                  </a:lnTo>
                  <a:lnTo>
                    <a:pt x="1530626" y="318052"/>
                  </a:lnTo>
                  <a:lnTo>
                    <a:pt x="1073426" y="0"/>
                  </a:lnTo>
                  <a:lnTo>
                    <a:pt x="606287" y="487017"/>
                  </a:lnTo>
                  <a:lnTo>
                    <a:pt x="139148" y="626165"/>
                  </a:lnTo>
                  <a:lnTo>
                    <a:pt x="0" y="884583"/>
                  </a:lnTo>
                  <a:lnTo>
                    <a:pt x="357808" y="1192696"/>
                  </a:lnTo>
                  <a:lnTo>
                    <a:pt x="954156" y="884583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76200">
                  <a:solidFill>
                    <a:srgbClr val="FF0000"/>
                  </a:solidFill>
                </a:ln>
              </a:endParaRPr>
            </a:p>
          </p:txBody>
        </p:sp>
      </p:grpSp>
      <p:pic>
        <p:nvPicPr>
          <p:cNvPr id="2052" name="Picture 4" descr="자동화 - 무료 비즈니스 및 금융개 아이콘">
            <a:extLst>
              <a:ext uri="{FF2B5EF4-FFF2-40B4-BE49-F238E27FC236}">
                <a16:creationId xmlns:a16="http://schemas.microsoft.com/office/drawing/2014/main" id="{0777ED01-7185-BD5F-902B-37CA6866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4" y="-1101890"/>
            <a:ext cx="224830" cy="22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자동화 된 프로세스 - 무료 건설 및 도구개 아이콘">
            <a:extLst>
              <a:ext uri="{FF2B5EF4-FFF2-40B4-BE49-F238E27FC236}">
                <a16:creationId xmlns:a16="http://schemas.microsoft.com/office/drawing/2014/main" id="{C60AD262-DC74-C70D-5559-A1ACBE50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98" y="2215541"/>
            <a:ext cx="1106487" cy="11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D9EE68-F841-EC49-5E74-95FACCD42967}"/>
              </a:ext>
            </a:extLst>
          </p:cNvPr>
          <p:cNvSpPr/>
          <p:nvPr/>
        </p:nvSpPr>
        <p:spPr>
          <a:xfrm>
            <a:off x="4537778" y="3632909"/>
            <a:ext cx="1392030" cy="337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경로예측 자동화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EC09CA-C00B-56EF-4EDB-6B7D462951C3}"/>
              </a:ext>
            </a:extLst>
          </p:cNvPr>
          <p:cNvSpPr/>
          <p:nvPr/>
        </p:nvSpPr>
        <p:spPr>
          <a:xfrm>
            <a:off x="6787889" y="4150346"/>
            <a:ext cx="3381313" cy="5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한국형 미사일 방어체계 효율성 극대화</a:t>
            </a:r>
          </a:p>
        </p:txBody>
      </p:sp>
    </p:spTree>
    <p:extLst>
      <p:ext uri="{BB962C8B-B14F-4D97-AF65-F5344CB8AC3E}">
        <p14:creationId xmlns:p14="http://schemas.microsoft.com/office/powerpoint/2010/main" val="115407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1221295" y="869304"/>
            <a:ext cx="8437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‘425 </a:t>
            </a:r>
            <a:r>
              <a:rPr lang="ko-KR" altLang="en-US" sz="3200" b="1" dirty="0">
                <a:solidFill>
                  <a:schemeClr val="bg1"/>
                </a:solidFill>
              </a:rPr>
              <a:t>사업</a:t>
            </a:r>
            <a:r>
              <a:rPr lang="en-US" altLang="ko-KR" sz="3200" b="1" dirty="0">
                <a:solidFill>
                  <a:schemeClr val="bg1"/>
                </a:solidFill>
              </a:rPr>
              <a:t>’ SAR </a:t>
            </a:r>
            <a:r>
              <a:rPr lang="ko-KR" altLang="en-US" sz="3200" b="1" dirty="0">
                <a:solidFill>
                  <a:schemeClr val="bg1"/>
                </a:solidFill>
              </a:rPr>
              <a:t>위성 자료를 활용한 </a:t>
            </a:r>
            <a:r>
              <a:rPr lang="en-US" altLang="ko-KR" sz="3200" b="1" dirty="0">
                <a:solidFill>
                  <a:schemeClr val="bg1"/>
                </a:solidFill>
              </a:rPr>
              <a:t>AI</a:t>
            </a:r>
            <a:r>
              <a:rPr lang="ko-KR" altLang="en-US" sz="3200" b="1" dirty="0">
                <a:solidFill>
                  <a:schemeClr val="bg1"/>
                </a:solidFill>
              </a:rPr>
              <a:t>기반 한반도 특화 고도 </a:t>
            </a:r>
            <a:r>
              <a:rPr lang="ko-KR" altLang="en-US" sz="3200" b="1" dirty="0">
                <a:solidFill>
                  <a:schemeClr val="bg1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3200" b="1">
                <a:solidFill>
                  <a:schemeClr val="bg1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3200" b="1" dirty="0">
              <a:solidFill>
                <a:schemeClr val="bg1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430720" y="3190041"/>
            <a:ext cx="9470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lvl="1" indent="-344488">
              <a:buAutoNum type="arabicPeriod"/>
            </a:pP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과제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1688" lvl="1" indent="-344488">
              <a:buAutoNum type="arabicPeriod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세부과제별 사업 수행 계획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위성의 한반도 지역 관측 능력 검증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한반도의 특성을 고려한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고도 추정 기술 개발 및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최신화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한반도지역 대규모 지형변화 자동탐지 </a:t>
            </a: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체계 구축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724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3BD2-EF1D-226A-4AC4-B0DF298C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19D416-C570-150F-13E7-57F71C01F0CE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833AAC-3D91-B141-C9F6-EB2D84151F59}"/>
              </a:ext>
            </a:extLst>
          </p:cNvPr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727D5869-139D-F0FF-467C-F22B71CE32A9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8E259-FC29-3DBC-B8B4-5393CEB26331}"/>
              </a:ext>
            </a:extLst>
          </p:cNvPr>
          <p:cNvSpPr txBox="1"/>
          <p:nvPr/>
        </p:nvSpPr>
        <p:spPr>
          <a:xfrm>
            <a:off x="636060" y="1825154"/>
            <a:ext cx="228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사용자 인터페이스 예시</a:t>
            </a: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48E0B88A-F9F1-A292-3DF6-8DCA47664772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A8682-44CC-147A-A455-A7FC8B27D69F}"/>
              </a:ext>
            </a:extLst>
          </p:cNvPr>
          <p:cNvSpPr txBox="1"/>
          <p:nvPr/>
        </p:nvSpPr>
        <p:spPr>
          <a:xfrm>
            <a:off x="78157" y="1067289"/>
            <a:ext cx="843722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프로그램 예시</a:t>
            </a:r>
            <a:endParaRPr lang="en-US" altLang="ko-KR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D1355-4595-2250-4847-677EBF4E037F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/>
              <a:t>사업</a:t>
            </a:r>
            <a:r>
              <a:rPr lang="en-US" altLang="ko-KR" sz="2000" b="1"/>
              <a:t>’ </a:t>
            </a:r>
            <a:r>
              <a:rPr lang="ko-KR" altLang="en-US" sz="2000" b="1"/>
              <a:t>북한 이동식 미사일 발사대</a:t>
            </a:r>
            <a:r>
              <a:rPr lang="en-US" altLang="ko-KR" sz="2000" b="1"/>
              <a:t>(TEL) </a:t>
            </a:r>
            <a:r>
              <a:rPr lang="ko-KR" altLang="en-US" sz="2000" b="1"/>
              <a:t>경로 데이터 수집 및 위치 예측 기술 개발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2FD37-F73C-2C79-66A1-3EB3E221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538" y="9784898"/>
            <a:ext cx="2144086" cy="17368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CF92A-FEE9-E704-314C-63D79BD9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23" y="8238513"/>
            <a:ext cx="5302337" cy="35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21EBCB1-D892-7BFF-4AB9-3ECEBE08D84E}"/>
              </a:ext>
            </a:extLst>
          </p:cNvPr>
          <p:cNvGrpSpPr/>
          <p:nvPr/>
        </p:nvGrpSpPr>
        <p:grpSpPr>
          <a:xfrm>
            <a:off x="1231106" y="2331201"/>
            <a:ext cx="8229599" cy="4768553"/>
            <a:chOff x="1311965" y="2340726"/>
            <a:chExt cx="8229599" cy="47685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48D6603-C931-ACEB-DF1D-700EC7FB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1965" y="2340726"/>
              <a:ext cx="8229599" cy="476855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38DA33-3874-0432-0D0D-7DCE7025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324"/>
            <a:stretch/>
          </p:blipFill>
          <p:spPr>
            <a:xfrm>
              <a:off x="3250094" y="2602523"/>
              <a:ext cx="4260266" cy="4229861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722C8B3-CDFB-7427-6DF8-E0E6142BF9EE}"/>
                </a:ext>
              </a:extLst>
            </p:cNvPr>
            <p:cNvSpPr/>
            <p:nvPr/>
          </p:nvSpPr>
          <p:spPr>
            <a:xfrm>
              <a:off x="4052784" y="5295901"/>
              <a:ext cx="1485243" cy="1388182"/>
            </a:xfrm>
            <a:custGeom>
              <a:avLst/>
              <a:gdLst>
                <a:gd name="connsiteX0" fmla="*/ 387627 w 2474844"/>
                <a:gd name="connsiteY0" fmla="*/ 119270 h 1679713"/>
                <a:gd name="connsiteX1" fmla="*/ 0 w 2474844"/>
                <a:gd name="connsiteY1" fmla="*/ 745435 h 1679713"/>
                <a:gd name="connsiteX2" fmla="*/ 675861 w 2474844"/>
                <a:gd name="connsiteY2" fmla="*/ 1073426 h 1679713"/>
                <a:gd name="connsiteX3" fmla="*/ 1113183 w 2474844"/>
                <a:gd name="connsiteY3" fmla="*/ 1679713 h 1679713"/>
                <a:gd name="connsiteX4" fmla="*/ 1530627 w 2474844"/>
                <a:gd name="connsiteY4" fmla="*/ 1381539 h 1679713"/>
                <a:gd name="connsiteX5" fmla="*/ 1828800 w 2474844"/>
                <a:gd name="connsiteY5" fmla="*/ 1391478 h 1679713"/>
                <a:gd name="connsiteX6" fmla="*/ 2474844 w 2474844"/>
                <a:gd name="connsiteY6" fmla="*/ 934278 h 1679713"/>
                <a:gd name="connsiteX7" fmla="*/ 1699592 w 2474844"/>
                <a:gd name="connsiteY7" fmla="*/ 188844 h 1679713"/>
                <a:gd name="connsiteX8" fmla="*/ 993913 w 2474844"/>
                <a:gd name="connsiteY8" fmla="*/ 198783 h 1679713"/>
                <a:gd name="connsiteX9" fmla="*/ 685800 w 2474844"/>
                <a:gd name="connsiteY9" fmla="*/ 0 h 1679713"/>
                <a:gd name="connsiteX10" fmla="*/ 387627 w 2474844"/>
                <a:gd name="connsiteY10" fmla="*/ 119270 h 16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4844" h="1679713">
                  <a:moveTo>
                    <a:pt x="387627" y="119270"/>
                  </a:moveTo>
                  <a:lnTo>
                    <a:pt x="0" y="745435"/>
                  </a:lnTo>
                  <a:lnTo>
                    <a:pt x="675861" y="1073426"/>
                  </a:lnTo>
                  <a:lnTo>
                    <a:pt x="1113183" y="1679713"/>
                  </a:lnTo>
                  <a:lnTo>
                    <a:pt x="1530627" y="1381539"/>
                  </a:lnTo>
                  <a:lnTo>
                    <a:pt x="1828800" y="1391478"/>
                  </a:lnTo>
                  <a:lnTo>
                    <a:pt x="2474844" y="934278"/>
                  </a:lnTo>
                  <a:lnTo>
                    <a:pt x="1699592" y="188844"/>
                  </a:lnTo>
                  <a:lnTo>
                    <a:pt x="993913" y="198783"/>
                  </a:lnTo>
                  <a:lnTo>
                    <a:pt x="685800" y="0"/>
                  </a:lnTo>
                  <a:lnTo>
                    <a:pt x="387627" y="119270"/>
                  </a:lnTo>
                  <a:close/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348EAC1-8A0B-5636-BB2B-42AE95A97F46}"/>
                </a:ext>
              </a:extLst>
            </p:cNvPr>
            <p:cNvSpPr/>
            <p:nvPr/>
          </p:nvSpPr>
          <p:spPr>
            <a:xfrm>
              <a:off x="3337753" y="4605976"/>
              <a:ext cx="2391431" cy="975102"/>
            </a:xfrm>
            <a:custGeom>
              <a:avLst/>
              <a:gdLst>
                <a:gd name="connsiteX0" fmla="*/ 954156 w 3697356"/>
                <a:gd name="connsiteY0" fmla="*/ 884583 h 1192696"/>
                <a:gd name="connsiteX1" fmla="*/ 1133061 w 3697356"/>
                <a:gd name="connsiteY1" fmla="*/ 844826 h 1192696"/>
                <a:gd name="connsiteX2" fmla="*/ 1441174 w 3697356"/>
                <a:gd name="connsiteY2" fmla="*/ 974035 h 1192696"/>
                <a:gd name="connsiteX3" fmla="*/ 1699591 w 3697356"/>
                <a:gd name="connsiteY3" fmla="*/ 805070 h 1192696"/>
                <a:gd name="connsiteX4" fmla="*/ 1987826 w 3697356"/>
                <a:gd name="connsiteY4" fmla="*/ 993913 h 1192696"/>
                <a:gd name="connsiteX5" fmla="*/ 2613991 w 3697356"/>
                <a:gd name="connsiteY5" fmla="*/ 1043609 h 1192696"/>
                <a:gd name="connsiteX6" fmla="*/ 3558208 w 3697356"/>
                <a:gd name="connsiteY6" fmla="*/ 576470 h 1192696"/>
                <a:gd name="connsiteX7" fmla="*/ 3697356 w 3697356"/>
                <a:gd name="connsiteY7" fmla="*/ 268357 h 1192696"/>
                <a:gd name="connsiteX8" fmla="*/ 3269974 w 3697356"/>
                <a:gd name="connsiteY8" fmla="*/ 129209 h 1192696"/>
                <a:gd name="connsiteX9" fmla="*/ 1530626 w 3697356"/>
                <a:gd name="connsiteY9" fmla="*/ 318052 h 1192696"/>
                <a:gd name="connsiteX10" fmla="*/ 1073426 w 3697356"/>
                <a:gd name="connsiteY10" fmla="*/ 0 h 1192696"/>
                <a:gd name="connsiteX11" fmla="*/ 606287 w 3697356"/>
                <a:gd name="connsiteY11" fmla="*/ 487017 h 1192696"/>
                <a:gd name="connsiteX12" fmla="*/ 139148 w 3697356"/>
                <a:gd name="connsiteY12" fmla="*/ 626165 h 1192696"/>
                <a:gd name="connsiteX13" fmla="*/ 0 w 3697356"/>
                <a:gd name="connsiteY13" fmla="*/ 884583 h 1192696"/>
                <a:gd name="connsiteX14" fmla="*/ 357808 w 3697356"/>
                <a:gd name="connsiteY14" fmla="*/ 1192696 h 1192696"/>
                <a:gd name="connsiteX15" fmla="*/ 954156 w 3697356"/>
                <a:gd name="connsiteY15" fmla="*/ 884583 h 119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97356" h="1192696">
                  <a:moveTo>
                    <a:pt x="954156" y="884583"/>
                  </a:moveTo>
                  <a:lnTo>
                    <a:pt x="1133061" y="844826"/>
                  </a:lnTo>
                  <a:lnTo>
                    <a:pt x="1441174" y="974035"/>
                  </a:lnTo>
                  <a:lnTo>
                    <a:pt x="1699591" y="805070"/>
                  </a:lnTo>
                  <a:lnTo>
                    <a:pt x="1987826" y="993913"/>
                  </a:lnTo>
                  <a:lnTo>
                    <a:pt x="2613991" y="1043609"/>
                  </a:lnTo>
                  <a:lnTo>
                    <a:pt x="3558208" y="576470"/>
                  </a:lnTo>
                  <a:lnTo>
                    <a:pt x="3697356" y="268357"/>
                  </a:lnTo>
                  <a:lnTo>
                    <a:pt x="3269974" y="129209"/>
                  </a:lnTo>
                  <a:lnTo>
                    <a:pt x="1530626" y="318052"/>
                  </a:lnTo>
                  <a:lnTo>
                    <a:pt x="1073426" y="0"/>
                  </a:lnTo>
                  <a:lnTo>
                    <a:pt x="606287" y="487017"/>
                  </a:lnTo>
                  <a:lnTo>
                    <a:pt x="139148" y="626165"/>
                  </a:lnTo>
                  <a:lnTo>
                    <a:pt x="0" y="884583"/>
                  </a:lnTo>
                  <a:lnTo>
                    <a:pt x="357808" y="1192696"/>
                  </a:lnTo>
                  <a:lnTo>
                    <a:pt x="954156" y="884583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76200"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2054" name="Picture 6" descr="위치 - 무료 ui개 아이콘">
              <a:extLst>
                <a:ext uri="{FF2B5EF4-FFF2-40B4-BE49-F238E27FC236}">
                  <a16:creationId xmlns:a16="http://schemas.microsoft.com/office/drawing/2014/main" id="{F06E63CE-1E65-1E76-1D93-17652FA3A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2542" y="4586926"/>
              <a:ext cx="280104" cy="28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54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07FC3-CA1D-6461-DBCB-B42B25C3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8AEFAC-1BAE-B737-D229-154AA0DCD6F1}"/>
              </a:ext>
            </a:extLst>
          </p:cNvPr>
          <p:cNvSpPr txBox="1"/>
          <p:nvPr/>
        </p:nvSpPr>
        <p:spPr>
          <a:xfrm>
            <a:off x="382922" y="218465"/>
            <a:ext cx="8741735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646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자료</a:t>
            </a:r>
            <a:endParaRPr lang="ko-KR" altLang="en-US" sz="220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5D4AC-90AE-58D5-7A19-0C85DE9F7159}"/>
              </a:ext>
            </a:extLst>
          </p:cNvPr>
          <p:cNvSpPr txBox="1"/>
          <p:nvPr/>
        </p:nvSpPr>
        <p:spPr>
          <a:xfrm>
            <a:off x="542198" y="2022057"/>
            <a:ext cx="9204232" cy="497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/>
              </a:rPr>
              <a:t>https://www.rfa.org/korean/in_focus/nk_nuclear_talks/ne-ms-11292017103956.html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고정식 미사일발사대 철저히 위장</a:t>
            </a:r>
            <a:endParaRPr lang="en-US" altLang="ko-KR" sz="1323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hlinkClick r:id="rId2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2"/>
              </a:rPr>
              <a:t>https://www.spnews.co.kr/news/articleView.html?idxno=80654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北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탄도미사일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 발 발사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...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이틀 연속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GPS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전파 교란 공격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종합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/>
              </a:rPr>
              <a:t>https://www.joongang.co.kr/article/25305826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[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단독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미사일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1000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 동시에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北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TEL 250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 전방배치 움직임</a:t>
            </a:r>
            <a:endParaRPr lang="en-US" altLang="ko-KR" sz="1323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4"/>
              </a:rPr>
              <a:t>https://www.spnews.co.kr/news/articleView.html?idxno=65885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쏘고 빠지는 北 이동식 발사대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 AI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위치 예측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추적한다</a:t>
            </a:r>
            <a:endParaRPr lang="en-US" altLang="ko-KR" sz="1323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5"/>
              </a:rPr>
              <a:t>https://www.chosun.com/site/data/html_dir/2018/06/07/2018060700372.html</a:t>
            </a:r>
            <a:r>
              <a:rPr lang="en-US" altLang="ko-KR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이동식 미사일 발사대</a:t>
            </a:r>
            <a:r>
              <a:rPr lang="en-US" altLang="ko-KR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美 </a:t>
            </a:r>
            <a:r>
              <a:rPr lang="en-US" altLang="ko-KR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잡아낸다</a:t>
            </a:r>
            <a:endParaRPr lang="en-US" altLang="ko-KR" sz="1323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6"/>
              </a:rPr>
              <a:t>https://dspace.lib.cranfield.ac.uk/server/api/core/bitstreams/91ed9394-5ddc-42ce-9774-999c03223547/content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Belloni, Carole, et al. "SAR image dataset of military ground targets with multiple poses for ATR." </a:t>
            </a:r>
            <a:r>
              <a:rPr lang="en-US" altLang="ko-KR" sz="1323" i="1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Target and background signatures III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Vol. 10432. SPIE, 2017.</a:t>
            </a: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7"/>
              </a:rPr>
              <a:t>https://www.kci.go.kr/kciportal/landing/article.kci?arti_id=ART002399277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이민우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23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이춘주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(2018). </a:t>
            </a:r>
            <a:r>
              <a:rPr lang="ko-KR" altLang="en-US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이동식 미사일 발사대 움직임 분석에 관한 연구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323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한국군사학논집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74(3), 245 - 268.</a:t>
            </a: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8"/>
              </a:rPr>
              <a:t>https://www.reuters.com/article/technology/deep-in-the-pentagon-a-secret-ai-program-to-find-hidden-nuclear-missiles-idUSKCN1J114J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Deep in the Pentagon, a secret AI program to find hidden nuclear missiles</a:t>
            </a:r>
          </a:p>
          <a:p>
            <a:pPr marL="377979" indent="-377979">
              <a:buFont typeface="+mj-lt"/>
              <a:buAutoNum type="arabicPeriod"/>
            </a:pP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9"/>
              </a:rPr>
              <a:t>https://www.defenseone.com/technology/2015/01/can-you-have-transparent-spy-agency/103554/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Can You Have a Transparent Spy Agency? </a:t>
            </a:r>
          </a:p>
          <a:p>
            <a:pPr marL="377979" indent="-377979">
              <a:buFont typeface="+mj-lt"/>
              <a:buAutoNum type="arabicPeriod"/>
            </a:pP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10"/>
              </a:rPr>
              <a:t>https://cdn.aaai.org/ojs/4998/4998-13-8061-1-10-20190709.pdf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Fridman, N., Amir, D., </a:t>
            </a:r>
            <a:r>
              <a:rPr lang="en-US" altLang="ko-KR" sz="1323" dirty="0" err="1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Douchan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Y., &amp; </a:t>
            </a:r>
            <a:r>
              <a:rPr lang="en-US" altLang="ko-KR" sz="1323" dirty="0" err="1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Agmon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N. (2019, July). Satellite detection of moving vessels in marine environments. In </a:t>
            </a:r>
            <a:r>
              <a:rPr lang="en-US" altLang="ko-KR" sz="1323" i="1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Proceedings of the AAAI Conference on Artificial Intelligence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(Vol. 33, No. 01, pp. 9452-9459).</a:t>
            </a:r>
            <a:endParaRPr lang="en-US" altLang="ko-KR" sz="1323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11"/>
              </a:rPr>
              <a:t>https://www.mdpi.com/1424-8220/20/18/5133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Suo, Y., Chen, W., </a:t>
            </a:r>
            <a:r>
              <a:rPr lang="en-US" altLang="ko-KR" sz="1323" dirty="0" err="1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Claramunt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C., &amp; Yang, S. (2020). A ship trajectory prediction framework based on a recurrent neural network. </a:t>
            </a:r>
            <a:r>
              <a:rPr lang="en-US" altLang="ko-KR" sz="1323" i="1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Sensors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en-US" altLang="ko-KR" sz="1323" i="1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en-US" altLang="ko-KR" sz="1323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(18), 5133.</a:t>
            </a:r>
            <a:endParaRPr lang="en-US" altLang="ko-KR" sz="1323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77979" indent="-377979">
              <a:buFont typeface="+mj-lt"/>
              <a:buAutoNum type="arabicPeriod"/>
            </a:pP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12"/>
              </a:rPr>
              <a:t>https://arxiv.org/abs/2404.08068</a:t>
            </a:r>
            <a:r>
              <a:rPr lang="en-US" altLang="ko-KR" sz="1323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323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WildGraph</a:t>
            </a:r>
            <a:r>
              <a:rPr lang="en-US" altLang="ko-KR" sz="1323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Realistic Graph-based Trajectory Generation for Wildlife</a:t>
            </a:r>
          </a:p>
        </p:txBody>
      </p:sp>
    </p:spTree>
    <p:extLst>
      <p:ext uri="{BB962C8B-B14F-4D97-AF65-F5344CB8AC3E}">
        <p14:creationId xmlns:p14="http://schemas.microsoft.com/office/powerpoint/2010/main" val="273871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북한의 핵 공격 위협이 커져 감에 따라 국방부는 다양한 방법을 통해 북한의 핵실험에 대한 탐지 및 연구를 계속하고 있으며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정찰 능력 강화 및 독립적인 국가 안보 체계 구축을 위해 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한반도 주변 지역 감시를 위한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기의 위성을 확보하는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한반도는 산악지형이 과 도시화가 집중된 지역이 많아 기존  방법만으로는 신뢰도 높은 정보를  확보하기 어려움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또한 위성자료로부터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(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디지털 고도 모델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생성하는 것은 많은 시간과 비용이 들기에 </a:t>
            </a:r>
            <a:b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 적인 감시에는 적합하지 않음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을 이용해 핵실험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갱도 건설과 같은 대규모 지형 변화를 유발하는 연구는 여러 차례 진행 되었으나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실전에서 이를 지속 적으로 감시하는 것은 인력 과 자원의 한계로 실전성이 떨어짐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579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배경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0AD459A-2BFE-D207-6158-0F5049EB166E}"/>
              </a:ext>
            </a:extLst>
          </p:cNvPr>
          <p:cNvSpPr/>
          <p:nvPr/>
        </p:nvSpPr>
        <p:spPr>
          <a:xfrm>
            <a:off x="410525" y="5698726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F3A15-485B-CB1F-2387-7C035677120A}"/>
              </a:ext>
            </a:extLst>
          </p:cNvPr>
          <p:cNvSpPr txBox="1"/>
          <p:nvPr/>
        </p:nvSpPr>
        <p:spPr>
          <a:xfrm>
            <a:off x="636060" y="5633160"/>
            <a:ext cx="579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목표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5698726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884213" y="6128464"/>
            <a:ext cx="917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>
                  <a:lumMod val="75000"/>
                </a:schemeClr>
              </a:buClr>
            </a:pPr>
            <a:r>
              <a:rPr lang="en-US" altLang="ko-KR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자료를 활용한 </a:t>
            </a:r>
            <a:r>
              <a:rPr lang="ko-KR" altLang="en-US" sz="1600" b="1">
                <a:solidFill>
                  <a:srgbClr val="0062B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 특화 고도 탐지 기술 개발 </a:t>
            </a:r>
            <a:r>
              <a:rPr lang="ko-KR" altLang="en-US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1600" b="1">
                <a:solidFill>
                  <a:srgbClr val="0062B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대규모 지형변화 자동탐지</a:t>
            </a:r>
            <a:r>
              <a:rPr lang="ko-KR" altLang="en-US"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시스템 구축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255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세부과제별 사업 수행 계획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18588BC-5954-4BA4-8173-FF9668FC1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28885"/>
              </p:ext>
            </p:extLst>
          </p:nvPr>
        </p:nvGraphicFramePr>
        <p:xfrm>
          <a:off x="768428" y="2432161"/>
          <a:ext cx="9154955" cy="4492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991">
                  <a:extLst>
                    <a:ext uri="{9D8B030D-6E8A-4147-A177-3AD203B41FA5}">
                      <a16:colId xmlns:a16="http://schemas.microsoft.com/office/drawing/2014/main" val="1930988302"/>
                    </a:ext>
                  </a:extLst>
                </a:gridCol>
                <a:gridCol w="2381757">
                  <a:extLst>
                    <a:ext uri="{9D8B030D-6E8A-4147-A177-3AD203B41FA5}">
                      <a16:colId xmlns:a16="http://schemas.microsoft.com/office/drawing/2014/main" val="3057981030"/>
                    </a:ext>
                  </a:extLst>
                </a:gridCol>
                <a:gridCol w="2407218">
                  <a:extLst>
                    <a:ext uri="{9D8B030D-6E8A-4147-A177-3AD203B41FA5}">
                      <a16:colId xmlns:a16="http://schemas.microsoft.com/office/drawing/2014/main" val="765135474"/>
                    </a:ext>
                  </a:extLst>
                </a:gridCol>
                <a:gridCol w="2534989">
                  <a:extLst>
                    <a:ext uri="{9D8B030D-6E8A-4147-A177-3AD203B41FA5}">
                      <a16:colId xmlns:a16="http://schemas.microsoft.com/office/drawing/2014/main" val="3217518053"/>
                    </a:ext>
                  </a:extLst>
                </a:gridCol>
              </a:tblGrid>
              <a:tr h="36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51015"/>
                  </a:ext>
                </a:extLst>
              </a:tr>
              <a:tr h="1222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세부과제명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위성의 한반도 지역 관측 능력 검증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한반도의 특성을 고려한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기반 고도 추정 기술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및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DEM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최신화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한반도지역 대규모 지형변화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자동탐지 체계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20985"/>
                  </a:ext>
                </a:extLst>
              </a:tr>
              <a:tr h="2906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수행 내용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위성의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동아시아 </a:t>
                      </a:r>
                      <a:br>
                        <a:rPr lang="en-US" altLang="ko-KR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지역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관측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성능 진단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가상상황에 따른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SAR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위성의 성능 비교 및 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AI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기반 한반도 특화 고도 탐지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기술 개발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한반도 주요 지역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DEM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최신화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객체 탐지 알고리즘을 활용한 대규모 지형변화 감시 기술 개발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대규모 지형 변화 자동 </a:t>
                      </a:r>
                      <a:br>
                        <a:rPr lang="en-US" altLang="ko-KR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탐지 체계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112055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목표 시스템</a:t>
            </a:r>
            <a:r>
              <a:rPr lang="en-US" altLang="ko-KR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</a:t>
            </a:r>
            <a:endParaRPr lang="en-US" altLang="ko-KR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1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142E6A-2626-7FF5-FD93-92259A1BE9C2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과제 개요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13EFE224-DC24-4912-4174-4AEE1BF8D2F0}"/>
              </a:ext>
            </a:extLst>
          </p:cNvPr>
          <p:cNvSpPr/>
          <p:nvPr/>
        </p:nvSpPr>
        <p:spPr>
          <a:xfrm>
            <a:off x="772923" y="4950376"/>
            <a:ext cx="1675309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872BB-BCDF-7733-1A59-76839CB24947}"/>
              </a:ext>
            </a:extLst>
          </p:cNvPr>
          <p:cNvSpPr/>
          <p:nvPr/>
        </p:nvSpPr>
        <p:spPr>
          <a:xfrm>
            <a:off x="772923" y="2031693"/>
            <a:ext cx="1675309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D/B </a:t>
            </a:r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DEEFC-0D6B-8615-EDEF-AA09B2A99FB5}"/>
              </a:ext>
            </a:extLst>
          </p:cNvPr>
          <p:cNvSpPr/>
          <p:nvPr/>
        </p:nvSpPr>
        <p:spPr>
          <a:xfrm>
            <a:off x="2713703" y="2031693"/>
            <a:ext cx="4486215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연구 개발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36B258-066C-931E-16BA-1C726E83826D}"/>
              </a:ext>
            </a:extLst>
          </p:cNvPr>
          <p:cNvSpPr/>
          <p:nvPr/>
        </p:nvSpPr>
        <p:spPr>
          <a:xfrm>
            <a:off x="7514782" y="2031693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산출물</a:t>
            </a:r>
          </a:p>
        </p:txBody>
      </p:sp>
      <p:sp>
        <p:nvSpPr>
          <p:cNvPr id="18" name="모서리가 둥근 직사각형 3">
            <a:extLst>
              <a:ext uri="{FF2B5EF4-FFF2-40B4-BE49-F238E27FC236}">
                <a16:creationId xmlns:a16="http://schemas.microsoft.com/office/drawing/2014/main" id="{BDBB3FA3-3C9E-A240-CADF-038DFD4283F3}"/>
              </a:ext>
            </a:extLst>
          </p:cNvPr>
          <p:cNvSpPr/>
          <p:nvPr/>
        </p:nvSpPr>
        <p:spPr>
          <a:xfrm>
            <a:off x="772923" y="2799482"/>
            <a:ext cx="1675309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모서리가 둥근 직사각형 3">
            <a:extLst>
              <a:ext uri="{FF2B5EF4-FFF2-40B4-BE49-F238E27FC236}">
                <a16:creationId xmlns:a16="http://schemas.microsoft.com/office/drawing/2014/main" id="{D5BFF6A1-FA7F-5216-88F3-D17838F9C4AB}"/>
              </a:ext>
            </a:extLst>
          </p:cNvPr>
          <p:cNvSpPr/>
          <p:nvPr/>
        </p:nvSpPr>
        <p:spPr>
          <a:xfrm>
            <a:off x="772923" y="3666277"/>
            <a:ext cx="1675309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관측 데이터</a:t>
            </a:r>
          </a:p>
        </p:txBody>
      </p:sp>
      <p:sp>
        <p:nvSpPr>
          <p:cNvPr id="20" name="모서리가 둥근 직사각형 3">
            <a:extLst>
              <a:ext uri="{FF2B5EF4-FFF2-40B4-BE49-F238E27FC236}">
                <a16:creationId xmlns:a16="http://schemas.microsoft.com/office/drawing/2014/main" id="{ABBB9C0E-9EF2-0535-1A26-9CBD16B46F21}"/>
              </a:ext>
            </a:extLst>
          </p:cNvPr>
          <p:cNvSpPr/>
          <p:nvPr/>
        </p:nvSpPr>
        <p:spPr>
          <a:xfrm>
            <a:off x="772923" y="6234476"/>
            <a:ext cx="1675309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지형 변화 위성 데이터</a:t>
            </a:r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AEBFFD64-1908-4477-E454-3773CE1054EC}"/>
              </a:ext>
            </a:extLst>
          </p:cNvPr>
          <p:cNvSpPr/>
          <p:nvPr/>
        </p:nvSpPr>
        <p:spPr>
          <a:xfrm>
            <a:off x="2738398" y="4950376"/>
            <a:ext cx="4486214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한반도의 특성을 고려한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고도 추정 기술 개발 및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최신화 </a:t>
            </a:r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1520D077-5C48-3172-E7F9-4A54B1694273}"/>
              </a:ext>
            </a:extLst>
          </p:cNvPr>
          <p:cNvSpPr/>
          <p:nvPr/>
        </p:nvSpPr>
        <p:spPr>
          <a:xfrm>
            <a:off x="2713702" y="3238056"/>
            <a:ext cx="4486214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위성의 한반도 지역 관측 능력 검증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D090CC24-22DE-E74C-7E05-01CE620B0362}"/>
              </a:ext>
            </a:extLst>
          </p:cNvPr>
          <p:cNvSpPr/>
          <p:nvPr/>
        </p:nvSpPr>
        <p:spPr>
          <a:xfrm>
            <a:off x="2718173" y="6239857"/>
            <a:ext cx="4481743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한반도지역 대규모 지형변화 자동탐지 체계 구축</a:t>
            </a:r>
          </a:p>
        </p:txBody>
      </p:sp>
      <p:sp>
        <p:nvSpPr>
          <p:cNvPr id="29" name="모서리가 둥근 직사각형 3">
            <a:extLst>
              <a:ext uri="{FF2B5EF4-FFF2-40B4-BE49-F238E27FC236}">
                <a16:creationId xmlns:a16="http://schemas.microsoft.com/office/drawing/2014/main" id="{5D38383D-2150-75A0-3997-AF746F60030B}"/>
              </a:ext>
            </a:extLst>
          </p:cNvPr>
          <p:cNvSpPr/>
          <p:nvPr/>
        </p:nvSpPr>
        <p:spPr>
          <a:xfrm>
            <a:off x="7514779" y="3236803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425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관측 성능 </a:t>
            </a:r>
            <a:b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검증 결과 및 검증프로그램</a:t>
            </a:r>
          </a:p>
        </p:txBody>
      </p:sp>
      <p:sp>
        <p:nvSpPr>
          <p:cNvPr id="30" name="모서리가 둥근 직사각형 3">
            <a:extLst>
              <a:ext uri="{FF2B5EF4-FFF2-40B4-BE49-F238E27FC236}">
                <a16:creationId xmlns:a16="http://schemas.microsoft.com/office/drawing/2014/main" id="{4A554BB4-0C1E-0200-C71D-2B3CB2D75130}"/>
              </a:ext>
            </a:extLst>
          </p:cNvPr>
          <p:cNvSpPr/>
          <p:nvPr/>
        </p:nvSpPr>
        <p:spPr>
          <a:xfrm>
            <a:off x="7514779" y="4944652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고도 추정 알고리즘 및</a:t>
            </a:r>
            <a:b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한반도 주요 지역의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모서리가 둥근 직사각형 3">
            <a:extLst>
              <a:ext uri="{FF2B5EF4-FFF2-40B4-BE49-F238E27FC236}">
                <a16:creationId xmlns:a16="http://schemas.microsoft.com/office/drawing/2014/main" id="{D1AF1A38-3141-15B7-503A-7E6B4B4657B6}"/>
              </a:ext>
            </a:extLst>
          </p:cNvPr>
          <p:cNvSpPr/>
          <p:nvPr/>
        </p:nvSpPr>
        <p:spPr>
          <a:xfrm>
            <a:off x="7514779" y="6204672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대규모 지형 변화 자동 탐지 시스템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C4EA92-1C11-B943-A78C-1B8E4109E5F7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C94E20A-806D-B115-DDA1-ED6B260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2" y="2450793"/>
            <a:ext cx="628320" cy="6346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0FF4DD7-C9E2-5897-06DA-488A96A35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2" y="3398124"/>
            <a:ext cx="628320" cy="6283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92D0328-1049-2647-7E5D-D356214C2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12" y="6057488"/>
            <a:ext cx="509945" cy="3539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C8E2B66-4F94-C2ED-0332-0BB098CD5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12" y="4772809"/>
            <a:ext cx="628320" cy="309829"/>
          </a:xfrm>
          <a:prstGeom prst="rect">
            <a:avLst/>
          </a:prstGeom>
        </p:spPr>
      </p:pic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7203942-5819-DB34-14DA-B9A77F76FFF0}"/>
              </a:ext>
            </a:extLst>
          </p:cNvPr>
          <p:cNvSpPr/>
          <p:nvPr/>
        </p:nvSpPr>
        <p:spPr>
          <a:xfrm>
            <a:off x="4218154" y="4152900"/>
            <a:ext cx="1485900" cy="668728"/>
          </a:xfrm>
          <a:prstGeom prst="downArrow">
            <a:avLst/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779F485-57B3-177B-4DD5-F5B0F4C28739}"/>
              </a:ext>
            </a:extLst>
          </p:cNvPr>
          <p:cNvSpPr/>
          <p:nvPr/>
        </p:nvSpPr>
        <p:spPr>
          <a:xfrm>
            <a:off x="4213859" y="5816282"/>
            <a:ext cx="1485900" cy="353977"/>
          </a:xfrm>
          <a:prstGeom prst="downArrow">
            <a:avLst>
              <a:gd name="adj1" fmla="val 50000"/>
              <a:gd name="adj2" fmla="val 56802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619F1F9-0D09-5487-25FB-23970F3FEC3F}"/>
              </a:ext>
            </a:extLst>
          </p:cNvPr>
          <p:cNvSpPr/>
          <p:nvPr/>
        </p:nvSpPr>
        <p:spPr>
          <a:xfrm>
            <a:off x="2486178" y="4944651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BAAB42FE-D783-05BB-E92B-94864CD4D9B5}"/>
              </a:ext>
            </a:extLst>
          </p:cNvPr>
          <p:cNvSpPr/>
          <p:nvPr/>
        </p:nvSpPr>
        <p:spPr>
          <a:xfrm>
            <a:off x="2486178" y="6234476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82B25FAF-0F55-2BF3-DBF2-69F1DEC3BB13}"/>
              </a:ext>
            </a:extLst>
          </p:cNvPr>
          <p:cNvSpPr/>
          <p:nvPr/>
        </p:nvSpPr>
        <p:spPr>
          <a:xfrm>
            <a:off x="2486178" y="3236803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80EFF80-5D38-AEB4-8095-5EC9B07A41EF}"/>
              </a:ext>
            </a:extLst>
          </p:cNvPr>
          <p:cNvSpPr/>
          <p:nvPr/>
        </p:nvSpPr>
        <p:spPr>
          <a:xfrm>
            <a:off x="7264707" y="4944651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3A74B98A-C951-2D12-9B11-E6B919152260}"/>
              </a:ext>
            </a:extLst>
          </p:cNvPr>
          <p:cNvSpPr/>
          <p:nvPr/>
        </p:nvSpPr>
        <p:spPr>
          <a:xfrm>
            <a:off x="7264707" y="6234476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E546FED1-D513-85E2-4867-5F9FE5DEE842}"/>
              </a:ext>
            </a:extLst>
          </p:cNvPr>
          <p:cNvSpPr/>
          <p:nvPr/>
        </p:nvSpPr>
        <p:spPr>
          <a:xfrm>
            <a:off x="7264707" y="3236803"/>
            <a:ext cx="221497" cy="796309"/>
          </a:xfrm>
          <a:prstGeom prst="rightArrow">
            <a:avLst>
              <a:gd name="adj1" fmla="val 40402"/>
              <a:gd name="adj2" fmla="val 100000"/>
            </a:avLst>
          </a:prstGeom>
          <a:solidFill>
            <a:srgbClr val="006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777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필요성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위성의 한반도 지역 관측 능력 검증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해외각국에선 이미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위성을 군사 정찰 목적으로 사용 중이며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위성이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핵심 전력으로 평가되는 만큼 한반도 주변지역에 대한 관측 정확도를 진단할 필요가 있음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위성이 전천후 관측 가능하다고는 하나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눈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구름 등 악 기상인 지역에선 정확도가 떨어짐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한반도의 기상상황에 따른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위성의 관측특성을 확인할 필요가 있음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4730279"/>
            <a:ext cx="97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기대효과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4795845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5190876"/>
            <a:ext cx="917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자료의 특징 및 성능 파악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향후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 활용 기술 개발의 방향 설정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추후 위성 데이터 보정 체계의 구축 기반 마련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59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10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연구 배경 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위성의 한반도 지역 관측 능력 검증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96F255-9C0A-48C0-B18B-2516E6E95EE9}"/>
                  </a:ext>
                </a:extLst>
              </p:cNvPr>
              <p:cNvSpPr txBox="1"/>
              <p:nvPr/>
            </p:nvSpPr>
            <p:spPr>
              <a:xfrm>
                <a:off x="744562" y="2285751"/>
                <a:ext cx="9170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75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SAR</a:t>
                </a:r>
                <a:r>
                  <a:rPr lang="ko-KR" altLang="en-US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위성은 마이크로파 대역의 파를 사용해서 탐지하며 사용하는 파장대에 따라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K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대역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7.5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에서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 (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대역 까지 여섯 가지 </a:t>
                </a:r>
                <a:r>
                  <a:rPr lang="ko-KR" altLang="en-US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대역으로 구분됨</a:t>
                </a:r>
                <a:endPara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75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파장대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별로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SAR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위성의 관측 특성이 달라지며  </a:t>
                </a:r>
                <a:r>
                  <a:rPr lang="en-US" altLang="ko-KR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K~C </a:t>
                </a:r>
                <a:r>
                  <a:rPr lang="ko-KR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파장대의 위성은 구름 및 강수의 영향을 받는 것으로 알려져 있음</a:t>
                </a:r>
                <a:r>
                  <a:rPr lang="en-US" altLang="ko-KR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  <a:r>
                  <a:rPr lang="ko-KR" altLang="en-US" sz="16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FE96F255-9C0A-48C0-B18B-2516E6E9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62" y="2285751"/>
                <a:ext cx="917096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266" b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마이크로파 파장">
            <a:extLst>
              <a:ext uri="{FF2B5EF4-FFF2-40B4-BE49-F238E27FC236}">
                <a16:creationId xmlns:a16="http://schemas.microsoft.com/office/drawing/2014/main" id="{E2D215B9-9C45-A030-AD8F-A68CF0EF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47" y="4300019"/>
            <a:ext cx="5716328" cy="226532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BEE057-4966-CF9A-9FF6-069A049B3485}"/>
              </a:ext>
            </a:extLst>
          </p:cNvPr>
          <p:cNvSpPr txBox="1"/>
          <p:nvPr/>
        </p:nvSpPr>
        <p:spPr>
          <a:xfrm>
            <a:off x="1685612" y="6639785"/>
            <a:ext cx="72888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위성에서 사용하는 전자기파 대역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20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DE9FE9-12EF-D8C9-9D8A-2F534114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" t="1390" r="647" b="888"/>
          <a:stretch/>
        </p:blipFill>
        <p:spPr>
          <a:xfrm>
            <a:off x="7293204" y="5023313"/>
            <a:ext cx="2603296" cy="1736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모서리가 둥근 직사각형 16"/>
          <p:cNvSpPr/>
          <p:nvPr/>
        </p:nvSpPr>
        <p:spPr>
          <a:xfrm>
            <a:off x="772923" y="6005007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데이터</a:t>
            </a:r>
            <a:endParaRPr lang="en-US" altLang="ko-KR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(AWS </a:t>
            </a:r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관측자료</a:t>
            </a:r>
            <a:r>
              <a:rPr lang="en-US" altLang="ko-KR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ASOS </a:t>
            </a:r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관측자료</a:t>
            </a:r>
            <a:r>
              <a:rPr lang="en-US" altLang="ko-KR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강수 자료</a:t>
            </a:r>
            <a:r>
              <a:rPr lang="en-US" altLang="ko-KR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72923" y="4966990"/>
            <a:ext cx="2404108" cy="7963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 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425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</a:t>
            </a:r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36C01-332D-4D25-9C50-64E559BA2A84}"/>
              </a:ext>
            </a:extLst>
          </p:cNvPr>
          <p:cNvSpPr txBox="1"/>
          <p:nvPr/>
        </p:nvSpPr>
        <p:spPr>
          <a:xfrm>
            <a:off x="744562" y="1115535"/>
            <a:ext cx="3901068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defTabSz="457200"/>
            <a:r>
              <a:rPr lang="ko-KR" altLang="en-US" sz="20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  <a:cs typeface="KoPubWorld돋움체 Bold" panose="00000800000000000000" pitchFamily="2" charset="-127"/>
              </a:rPr>
              <a:t>위성 자료 수집 및 개발 사례 분석 </a:t>
            </a:r>
            <a:endParaRPr lang="ko-KR" altLang="en-US" sz="2000" b="1" kern="0" spc="-6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076244"/>
            <a:ext cx="10691813" cy="480457"/>
          </a:xfrm>
          <a:prstGeom prst="rect">
            <a:avLst/>
          </a:prstGeom>
          <a:solidFill>
            <a:srgbClr val="1F2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C419E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4C11D-567A-426F-A1CD-17210FD52D26}"/>
              </a:ext>
            </a:extLst>
          </p:cNvPr>
          <p:cNvSpPr txBox="1"/>
          <p:nvPr/>
        </p:nvSpPr>
        <p:spPr>
          <a:xfrm>
            <a:off x="636060" y="182515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375A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수행 내용</a:t>
            </a:r>
            <a:endParaRPr lang="ko-KR" altLang="en-US" sz="1600" b="1" kern="0" spc="-6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375A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20" name="사각형: 둥근 모서리 56">
            <a:extLst>
              <a:ext uri="{FF2B5EF4-FFF2-40B4-BE49-F238E27FC236}">
                <a16:creationId xmlns:a16="http://schemas.microsoft.com/office/drawing/2014/main" id="{38CE4414-0418-4DF2-9A18-4F19DB636690}"/>
              </a:ext>
            </a:extLst>
          </p:cNvPr>
          <p:cNvSpPr/>
          <p:nvPr/>
        </p:nvSpPr>
        <p:spPr>
          <a:xfrm>
            <a:off x="410525" y="1890720"/>
            <a:ext cx="194280" cy="194280"/>
          </a:xfrm>
          <a:prstGeom prst="roundRect">
            <a:avLst/>
          </a:prstGeom>
          <a:solidFill>
            <a:srgbClr val="203F50"/>
          </a:solidFill>
          <a:ln>
            <a:solidFill>
              <a:srgbClr val="266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8157" y="1067289"/>
            <a:ext cx="84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[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제 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1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세부</a:t>
            </a:r>
            <a:r>
              <a:rPr lang="en-US" altLang="ko-KR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] SAR </a:t>
            </a:r>
            <a:r>
              <a:rPr lang="ko-KR" altLang="en-US" sz="1600" b="1" kern="0" spc="-6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rPr>
              <a:t>위성의 한반도 지역 관측 능력 검증 </a:t>
            </a:r>
            <a:endParaRPr lang="en-US" altLang="ko-KR" sz="1600" b="1" kern="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38DA-5BEC-4C2F-BEA4-2C0E5E69F125}"/>
              </a:ext>
            </a:extLst>
          </p:cNvPr>
          <p:cNvSpPr txBox="1"/>
          <p:nvPr/>
        </p:nvSpPr>
        <p:spPr>
          <a:xfrm>
            <a:off x="247577" y="357469"/>
            <a:ext cx="1044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‘425 </a:t>
            </a:r>
            <a:r>
              <a:rPr lang="ko-KR" altLang="en-US" sz="2000" b="1" dirty="0"/>
              <a:t>사업</a:t>
            </a:r>
            <a:r>
              <a:rPr lang="en-US" altLang="ko-KR" sz="2000" b="1" dirty="0"/>
              <a:t>’ SAR </a:t>
            </a:r>
            <a:r>
              <a:rPr lang="ko-KR" altLang="en-US" sz="2000" b="1" dirty="0"/>
              <a:t>위성 자료를 활용한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기반 한반도 특화 고도 </a:t>
            </a:r>
            <a:r>
              <a:rPr lang="ko-KR" altLang="en-US" sz="2000" b="1" dirty="0">
                <a:latin typeface="Bauhaus 93" panose="04030905020B02020C02" pitchFamily="82" charset="0"/>
                <a:sym typeface="Wingdings" panose="05000000000000000000" pitchFamily="2" charset="2"/>
              </a:rPr>
              <a:t>탐지 및 변화 감시 기술 </a:t>
            </a:r>
            <a:r>
              <a:rPr lang="ko-KR" altLang="en-US" sz="2000" b="1">
                <a:latin typeface="Bauhaus 93" panose="04030905020B02020C02" pitchFamily="82" charset="0"/>
                <a:sym typeface="Wingdings" panose="05000000000000000000" pitchFamily="2" charset="2"/>
              </a:rPr>
              <a:t>개발 </a:t>
            </a:r>
            <a:endParaRPr lang="en-US" altLang="ko-KR" sz="2000" b="1" dirty="0"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6F255-9C0A-48C0-B18B-2516E6E95EE9}"/>
              </a:ext>
            </a:extLst>
          </p:cNvPr>
          <p:cNvSpPr txBox="1"/>
          <p:nvPr/>
        </p:nvSpPr>
        <p:spPr>
          <a:xfrm>
            <a:off x="744562" y="2285751"/>
            <a:ext cx="917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해외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SAR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(Sentinel-1 (c-band), ALOS (L-band), TerraSAR-X (x-band)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)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‘425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SAR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데이터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7187" lvl="1" indent="-2857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ASOS, AWS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한반도 기상 관측자료 및 </a:t>
            </a:r>
            <a:r>
              <a:rPr lang="en-US" altLang="ko-KR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Imerge </a:t>
            </a:r>
            <a:r>
              <a:rPr lang="ko-KR" altLang="en-US" sz="1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위성 강수 자료</a:t>
            </a: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  <a:buClr>
                <a:schemeClr val="bg1">
                  <a:lumMod val="75000"/>
                </a:schemeClr>
              </a:buClr>
            </a:pPr>
            <a:endParaRPr lang="en-US" altLang="ko-KR" sz="1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2" y="4649688"/>
            <a:ext cx="628320" cy="634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3" y="5847061"/>
            <a:ext cx="628320" cy="628320"/>
          </a:xfrm>
          <a:prstGeom prst="rect">
            <a:avLst/>
          </a:prstGeom>
        </p:spPr>
      </p:pic>
      <p:sp>
        <p:nvSpPr>
          <p:cNvPr id="21" name="자유형: 도형 31">
            <a:extLst>
              <a:ext uri="{FF2B5EF4-FFF2-40B4-BE49-F238E27FC236}">
                <a16:creationId xmlns:a16="http://schemas.microsoft.com/office/drawing/2014/main" id="{CC684DD6-06C7-AE5D-CEAB-C056452F4A38}"/>
              </a:ext>
            </a:extLst>
          </p:cNvPr>
          <p:cNvSpPr/>
          <p:nvPr/>
        </p:nvSpPr>
        <p:spPr>
          <a:xfrm>
            <a:off x="3495486" y="571824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92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06673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392798" y="4109734"/>
            <a:ext cx="2404108" cy="419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검증 결과 분석</a:t>
            </a:r>
          </a:p>
        </p:txBody>
      </p:sp>
      <p:sp>
        <p:nvSpPr>
          <p:cNvPr id="26" name="자유형: 도형 31">
            <a:extLst>
              <a:ext uri="{FF2B5EF4-FFF2-40B4-BE49-F238E27FC236}">
                <a16:creationId xmlns:a16="http://schemas.microsoft.com/office/drawing/2014/main" id="{CC684DD6-06C7-AE5D-CEAB-C056452F4A38}"/>
              </a:ext>
            </a:extLst>
          </p:cNvPr>
          <p:cNvSpPr/>
          <p:nvPr/>
        </p:nvSpPr>
        <p:spPr>
          <a:xfrm>
            <a:off x="6867336" y="5718243"/>
            <a:ext cx="353606" cy="346768"/>
          </a:xfrm>
          <a:custGeom>
            <a:avLst/>
            <a:gdLst>
              <a:gd name="connsiteX0" fmla="*/ 97575 w 223028"/>
              <a:gd name="connsiteY0" fmla="*/ 0 h 223028"/>
              <a:gd name="connsiteX1" fmla="*/ 153332 w 223028"/>
              <a:gd name="connsiteY1" fmla="*/ 111514 h 223028"/>
              <a:gd name="connsiteX2" fmla="*/ 97575 w 223028"/>
              <a:gd name="connsiteY2" fmla="*/ 223029 h 223028"/>
              <a:gd name="connsiteX3" fmla="*/ 223029 w 223028"/>
              <a:gd name="connsiteY3" fmla="*/ 111514 h 223028"/>
              <a:gd name="connsiteX4" fmla="*/ 97575 w 223028"/>
              <a:gd name="connsiteY4" fmla="*/ 0 h 223028"/>
              <a:gd name="connsiteX5" fmla="*/ 125454 w 223028"/>
              <a:gd name="connsiteY5" fmla="*/ 111514 h 223028"/>
              <a:gd name="connsiteX6" fmla="*/ 0 w 223028"/>
              <a:gd name="connsiteY6" fmla="*/ 0 h 223028"/>
              <a:gd name="connsiteX7" fmla="*/ 55757 w 223028"/>
              <a:gd name="connsiteY7" fmla="*/ 111514 h 223028"/>
              <a:gd name="connsiteX8" fmla="*/ 0 w 223028"/>
              <a:gd name="connsiteY8" fmla="*/ 223029 h 223028"/>
              <a:gd name="connsiteX9" fmla="*/ 125454 w 223028"/>
              <a:gd name="connsiteY9" fmla="*/ 111514 h 22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28" h="223028">
                <a:moveTo>
                  <a:pt x="97575" y="0"/>
                </a:moveTo>
                <a:lnTo>
                  <a:pt x="153332" y="111514"/>
                </a:lnTo>
                <a:lnTo>
                  <a:pt x="97575" y="223029"/>
                </a:lnTo>
                <a:lnTo>
                  <a:pt x="223029" y="111514"/>
                </a:lnTo>
                <a:lnTo>
                  <a:pt x="97575" y="0"/>
                </a:lnTo>
                <a:close/>
                <a:moveTo>
                  <a:pt x="125454" y="111514"/>
                </a:moveTo>
                <a:lnTo>
                  <a:pt x="0" y="0"/>
                </a:lnTo>
                <a:lnTo>
                  <a:pt x="55757" y="111514"/>
                </a:lnTo>
                <a:lnTo>
                  <a:pt x="0" y="223029"/>
                </a:lnTo>
                <a:lnTo>
                  <a:pt x="125454" y="111514"/>
                </a:lnTo>
                <a:close/>
              </a:path>
            </a:pathLst>
          </a:custGeom>
          <a:solidFill>
            <a:srgbClr val="3E70C4"/>
          </a:solidFill>
          <a:ln w="69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97542" y="3350781"/>
            <a:ext cx="3324967" cy="968503"/>
          </a:xfrm>
          <a:prstGeom prst="roundRect">
            <a:avLst>
              <a:gd name="adj" fmla="val 146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 추가</a:t>
            </a:r>
            <a:endParaRPr lang="en-US" altLang="ko-KR" sz="120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모서리가 둥근 직사각형 27">
            <a:extLst>
              <a:ext uri="{FF2B5EF4-FFF2-40B4-BE49-F238E27FC236}">
                <a16:creationId xmlns:a16="http://schemas.microsoft.com/office/drawing/2014/main" id="{763455D8-654F-1373-5C92-CD0B3D8B200C}"/>
              </a:ext>
            </a:extLst>
          </p:cNvPr>
          <p:cNvSpPr/>
          <p:nvPr/>
        </p:nvSpPr>
        <p:spPr>
          <a:xfrm>
            <a:off x="4049701" y="5097166"/>
            <a:ext cx="2461080" cy="1499787"/>
          </a:xfrm>
          <a:prstGeom prst="roundRect">
            <a:avLst>
              <a:gd name="adj" fmla="val 1469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Raw data </a:t>
            </a: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통계 검증 및 특성 분석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유사도 분석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에러의 공간 분포 분석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위성 이미지 도시 탐지 성능 비교 </a:t>
            </a:r>
            <a:endParaRPr lang="en-US" altLang="ko-KR" sz="12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25214-AE09-F450-D810-595B79B9BB28}"/>
              </a:ext>
            </a:extLst>
          </p:cNvPr>
          <p:cNvSpPr txBox="1"/>
          <p:nvPr/>
        </p:nvSpPr>
        <p:spPr>
          <a:xfrm>
            <a:off x="7018635" y="6740891"/>
            <a:ext cx="315243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도시탐지 성능 비교 분석 예시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9103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36729</TotalTime>
  <Words>4072</Words>
  <Application>Microsoft Office PowerPoint</Application>
  <PresentationFormat>사용자 지정</PresentationFormat>
  <Paragraphs>440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Wingdings</vt:lpstr>
      <vt:lpstr>Cambria Math</vt:lpstr>
      <vt:lpstr>Bauhaus 93</vt:lpstr>
      <vt:lpstr>Arial</vt:lpstr>
      <vt:lpstr>맑은 고딕</vt:lpstr>
      <vt:lpstr>KoPubWorld돋움체 Bold</vt:lpstr>
      <vt:lpstr>KoPub돋움체 Bold</vt:lpstr>
      <vt:lpstr>KoPubWorld돋움체 Medium</vt:lpstr>
      <vt:lpstr>2_디자인 사용자 지정</vt:lpstr>
      <vt:lpstr>1_디자인 사용자 지정</vt:lpstr>
      <vt:lpstr>디자인 사용자 지정</vt:lpstr>
      <vt:lpstr>3_디자인 사용자 지정</vt:lpstr>
      <vt:lpstr>4_디자인 사용자 지정</vt:lpstr>
      <vt:lpstr>5_디자인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idos1004</dc:creator>
  <cp:lastModifiedBy>Su Kyung Park</cp:lastModifiedBy>
  <cp:revision>1811</cp:revision>
  <cp:lastPrinted>2021-06-01T02:36:31Z</cp:lastPrinted>
  <dcterms:created xsi:type="dcterms:W3CDTF">2019-04-11T05:14:50Z</dcterms:created>
  <dcterms:modified xsi:type="dcterms:W3CDTF">2025-02-17T06:46:05Z</dcterms:modified>
</cp:coreProperties>
</file>